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3"/>
  </p:notesMasterIdLst>
  <p:sldIdLst>
    <p:sldId id="258" r:id="rId2"/>
    <p:sldId id="259" r:id="rId3"/>
    <p:sldId id="260" r:id="rId4"/>
    <p:sldId id="262" r:id="rId5"/>
    <p:sldId id="264" r:id="rId6"/>
    <p:sldId id="265" r:id="rId7"/>
    <p:sldId id="269" r:id="rId8"/>
    <p:sldId id="270" r:id="rId9"/>
    <p:sldId id="271" r:id="rId10"/>
    <p:sldId id="272" r:id="rId11"/>
    <p:sldId id="273" r:id="rId12"/>
    <p:sldId id="293" r:id="rId13"/>
    <p:sldId id="276" r:id="rId14"/>
    <p:sldId id="294" r:id="rId15"/>
    <p:sldId id="304" r:id="rId16"/>
    <p:sldId id="305" r:id="rId17"/>
    <p:sldId id="306" r:id="rId18"/>
    <p:sldId id="307" r:id="rId19"/>
    <p:sldId id="295" r:id="rId20"/>
    <p:sldId id="296" r:id="rId21"/>
    <p:sldId id="297" r:id="rId22"/>
    <p:sldId id="298" r:id="rId23"/>
    <p:sldId id="277" r:id="rId24"/>
    <p:sldId id="309" r:id="rId25"/>
    <p:sldId id="299" r:id="rId26"/>
    <p:sldId id="300" r:id="rId27"/>
    <p:sldId id="301" r:id="rId28"/>
    <p:sldId id="303" r:id="rId29"/>
    <p:sldId id="302" r:id="rId30"/>
    <p:sldId id="278" r:id="rId31"/>
    <p:sldId id="308" r:id="rId32"/>
    <p:sldId id="310" r:id="rId33"/>
    <p:sldId id="311" r:id="rId34"/>
    <p:sldId id="312" r:id="rId35"/>
    <p:sldId id="286" r:id="rId36"/>
    <p:sldId id="313" r:id="rId37"/>
    <p:sldId id="314" r:id="rId38"/>
    <p:sldId id="315" r:id="rId39"/>
    <p:sldId id="316" r:id="rId40"/>
    <p:sldId id="317" r:id="rId41"/>
    <p:sldId id="318" r:id="rId42"/>
  </p:sldIdLst>
  <p:sldSz cx="9144000" cy="5143500" type="screen16x9"/>
  <p:notesSz cx="9144000" cy="5143500"/>
  <p:defaultTextStyle>
    <a:defPPr>
      <a:defRPr kern="0"/>
    </a:def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91" d="100"/>
          <a:sy n="91" d="100"/>
        </p:scale>
        <p:origin x="786" y="102"/>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257175"/>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5180013" y="0"/>
            <a:ext cx="3962400" cy="257175"/>
          </a:xfrm>
          <a:prstGeom prst="rect">
            <a:avLst/>
          </a:prstGeom>
        </p:spPr>
        <p:txBody>
          <a:bodyPr vert="horz" lIns="91440" tIns="45720" rIns="91440" bIns="45720" rtlCol="0"/>
          <a:lstStyle>
            <a:lvl1pPr algn="r">
              <a:defRPr sz="1200"/>
            </a:lvl1pPr>
          </a:lstStyle>
          <a:p>
            <a:fld id="{58F57D53-5CF1-49DA-B83F-2C23A13B5FA3}" type="datetimeFigureOut">
              <a:rPr lang="en-IN" smtClean="0"/>
              <a:t>06-10-2025</a:t>
            </a:fld>
            <a:endParaRPr lang="en-IN"/>
          </a:p>
        </p:txBody>
      </p:sp>
      <p:sp>
        <p:nvSpPr>
          <p:cNvPr id="4" name="Slide Image Placeholder 3"/>
          <p:cNvSpPr>
            <a:spLocks noGrp="1" noRot="1" noChangeAspect="1"/>
          </p:cNvSpPr>
          <p:nvPr>
            <p:ph type="sldImg" idx="2"/>
          </p:nvPr>
        </p:nvSpPr>
        <p:spPr>
          <a:xfrm>
            <a:off x="3028950" y="642938"/>
            <a:ext cx="3086100" cy="1736725"/>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914400" y="2474913"/>
            <a:ext cx="7315200" cy="20256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4886325"/>
            <a:ext cx="3962400" cy="257175"/>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5180013" y="4886325"/>
            <a:ext cx="3962400" cy="257175"/>
          </a:xfrm>
          <a:prstGeom prst="rect">
            <a:avLst/>
          </a:prstGeom>
        </p:spPr>
        <p:txBody>
          <a:bodyPr vert="horz" lIns="91440" tIns="45720" rIns="91440" bIns="45720" rtlCol="0" anchor="b"/>
          <a:lstStyle>
            <a:lvl1pPr algn="r">
              <a:defRPr sz="1200"/>
            </a:lvl1pPr>
          </a:lstStyle>
          <a:p>
            <a:fld id="{68615B33-ACE5-401C-AB07-1F7B582A711E}" type="slidenum">
              <a:rPr lang="en-IN" smtClean="0"/>
              <a:t>‹#›</a:t>
            </a:fld>
            <a:endParaRPr lang="en-IN"/>
          </a:p>
        </p:txBody>
      </p:sp>
    </p:spTree>
    <p:extLst>
      <p:ext uri="{BB962C8B-B14F-4D97-AF65-F5344CB8AC3E}">
        <p14:creationId xmlns:p14="http://schemas.microsoft.com/office/powerpoint/2010/main" val="40501882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68615B33-ACE5-401C-AB07-1F7B582A711E}" type="slidenum">
              <a:rPr lang="en-IN" smtClean="0"/>
              <a:t>2</a:t>
            </a:fld>
            <a:endParaRPr lang="en-IN"/>
          </a:p>
        </p:txBody>
      </p:sp>
    </p:spTree>
    <p:extLst>
      <p:ext uri="{BB962C8B-B14F-4D97-AF65-F5344CB8AC3E}">
        <p14:creationId xmlns:p14="http://schemas.microsoft.com/office/powerpoint/2010/main" val="6663115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823243" y="1304666"/>
            <a:ext cx="5490845" cy="1490345"/>
          </a:xfrm>
          <a:prstGeom prst="rect">
            <a:avLst/>
          </a:prstGeom>
        </p:spPr>
        <p:txBody>
          <a:bodyPr wrap="square" lIns="0" tIns="0" rIns="0" bIns="0">
            <a:spAutoFit/>
          </a:bodyPr>
          <a:lstStyle>
            <a:lvl1pPr>
              <a:defRPr sz="2800" b="1" i="0">
                <a:solidFill>
                  <a:srgbClr val="2841F9"/>
                </a:solidFill>
                <a:latin typeface="Open Sans"/>
                <a:cs typeface="Open Sans"/>
              </a:defRPr>
            </a:lvl1pPr>
          </a:lstStyle>
          <a:p>
            <a:endParaRPr/>
          </a:p>
        </p:txBody>
      </p:sp>
      <p:sp>
        <p:nvSpPr>
          <p:cNvPr id="3" name="Holder 3"/>
          <p:cNvSpPr>
            <a:spLocks noGrp="1"/>
          </p:cNvSpPr>
          <p:nvPr>
            <p:ph type="subTitle" idx="4"/>
          </p:nvPr>
        </p:nvSpPr>
        <p:spPr>
          <a:xfrm>
            <a:off x="1207039" y="2831510"/>
            <a:ext cx="6729921" cy="939800"/>
          </a:xfrm>
          <a:prstGeom prst="rect">
            <a:avLst/>
          </a:prstGeom>
        </p:spPr>
        <p:txBody>
          <a:bodyPr wrap="square" lIns="0" tIns="0" rIns="0" bIns="0">
            <a:spAutoFit/>
          </a:bodyPr>
          <a:lstStyle>
            <a:lvl1pPr>
              <a:defRPr sz="2400" b="0" i="0">
                <a:solidFill>
                  <a:srgbClr val="595959"/>
                </a:solidFill>
                <a:latin typeface="Arial"/>
                <a:cs typeface="Arial"/>
              </a:defRPr>
            </a:lvl1pPr>
          </a:lstStyle>
          <a:p>
            <a:endParaRPr/>
          </a:p>
        </p:txBody>
      </p:sp>
      <p:sp>
        <p:nvSpPr>
          <p:cNvPr id="4" name="Holder 4"/>
          <p:cNvSpPr>
            <a:spLocks noGrp="1"/>
          </p:cNvSpPr>
          <p:nvPr>
            <p:ph type="ftr" sz="quarter" idx="5"/>
          </p:nvPr>
        </p:nvSpPr>
        <p:spPr/>
        <p:txBody>
          <a:bodyPr lIns="0" tIns="0" rIns="0" bIns="0"/>
          <a:lstStyle>
            <a:lvl1pPr>
              <a:defRPr sz="800" b="0" i="0">
                <a:solidFill>
                  <a:schemeClr val="bg1"/>
                </a:solidFill>
                <a:latin typeface="Source Sans Pro"/>
                <a:cs typeface="Source Sans Pro"/>
              </a:defRPr>
            </a:lvl1pPr>
          </a:lstStyle>
          <a:p>
            <a:pPr marL="12700">
              <a:lnSpc>
                <a:spcPct val="100000"/>
              </a:lnSpc>
              <a:spcBef>
                <a:spcPts val="85"/>
              </a:spcBef>
            </a:pPr>
            <a:r>
              <a:rPr dirty="0"/>
              <a:t>Cloud</a:t>
            </a:r>
            <a:r>
              <a:rPr spc="5" dirty="0"/>
              <a:t> </a:t>
            </a:r>
            <a:r>
              <a:rPr spc="-10" dirty="0"/>
              <a:t>Native</a:t>
            </a:r>
            <a:r>
              <a:rPr spc="10" dirty="0"/>
              <a:t> </a:t>
            </a:r>
            <a:r>
              <a:rPr spc="-10" dirty="0"/>
              <a:t>Operating</a:t>
            </a:r>
            <a:r>
              <a:rPr spc="5" dirty="0"/>
              <a:t> </a:t>
            </a:r>
            <a:r>
              <a:rPr spc="-10" dirty="0"/>
              <a:t>Models</a:t>
            </a:r>
          </a:p>
        </p:txBody>
      </p:sp>
      <p:sp>
        <p:nvSpPr>
          <p:cNvPr id="5" name="Holder 5"/>
          <p:cNvSpPr>
            <a:spLocks noGrp="1"/>
          </p:cNvSpPr>
          <p:nvPr>
            <p:ph type="dt" sz="half" idx="6"/>
          </p:nvPr>
        </p:nvSpPr>
        <p:spPr/>
        <p:txBody>
          <a:bodyPr lIns="0" tIns="0" rIns="0" bIns="0"/>
          <a:lstStyle>
            <a:lvl1pPr>
              <a:defRPr sz="800" b="0" i="0">
                <a:solidFill>
                  <a:schemeClr val="bg1"/>
                </a:solidFill>
                <a:latin typeface="Source Sans Pro"/>
                <a:cs typeface="Source Sans Pro"/>
              </a:defRPr>
            </a:lvl1pPr>
          </a:lstStyle>
          <a:p>
            <a:pPr marL="12700">
              <a:lnSpc>
                <a:spcPct val="100000"/>
              </a:lnSpc>
              <a:spcBef>
                <a:spcPts val="85"/>
              </a:spcBef>
            </a:pPr>
            <a:endParaRPr spc="-10" dirty="0"/>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800" b="1" i="0">
                <a:solidFill>
                  <a:srgbClr val="2841F9"/>
                </a:solidFill>
                <a:latin typeface="Open Sans"/>
                <a:cs typeface="Open Sans"/>
              </a:defRPr>
            </a:lvl1pPr>
          </a:lstStyle>
          <a:p>
            <a:endParaRPr/>
          </a:p>
        </p:txBody>
      </p:sp>
      <p:sp>
        <p:nvSpPr>
          <p:cNvPr id="3" name="Holder 3"/>
          <p:cNvSpPr>
            <a:spLocks noGrp="1"/>
          </p:cNvSpPr>
          <p:nvPr>
            <p:ph type="body" idx="1"/>
          </p:nvPr>
        </p:nvSpPr>
        <p:spPr/>
        <p:txBody>
          <a:bodyPr lIns="0" tIns="0" rIns="0" bIns="0"/>
          <a:lstStyle>
            <a:lvl1pPr>
              <a:defRPr sz="2400" b="0" i="0">
                <a:solidFill>
                  <a:srgbClr val="595959"/>
                </a:solidFill>
                <a:latin typeface="Arial"/>
                <a:cs typeface="Arial"/>
              </a:defRPr>
            </a:lvl1pPr>
          </a:lstStyle>
          <a:p>
            <a:endParaRPr/>
          </a:p>
        </p:txBody>
      </p:sp>
      <p:sp>
        <p:nvSpPr>
          <p:cNvPr id="4" name="Holder 4"/>
          <p:cNvSpPr>
            <a:spLocks noGrp="1"/>
          </p:cNvSpPr>
          <p:nvPr>
            <p:ph type="ftr" sz="quarter" idx="5"/>
          </p:nvPr>
        </p:nvSpPr>
        <p:spPr/>
        <p:txBody>
          <a:bodyPr lIns="0" tIns="0" rIns="0" bIns="0"/>
          <a:lstStyle>
            <a:lvl1pPr>
              <a:defRPr sz="800" b="0" i="0">
                <a:solidFill>
                  <a:schemeClr val="bg1"/>
                </a:solidFill>
                <a:latin typeface="Source Sans Pro"/>
                <a:cs typeface="Source Sans Pro"/>
              </a:defRPr>
            </a:lvl1pPr>
          </a:lstStyle>
          <a:p>
            <a:pPr marL="12700">
              <a:lnSpc>
                <a:spcPct val="100000"/>
              </a:lnSpc>
              <a:spcBef>
                <a:spcPts val="85"/>
              </a:spcBef>
            </a:pPr>
            <a:r>
              <a:rPr dirty="0"/>
              <a:t>Cloud</a:t>
            </a:r>
            <a:r>
              <a:rPr spc="5" dirty="0"/>
              <a:t> </a:t>
            </a:r>
            <a:r>
              <a:rPr spc="-10" dirty="0"/>
              <a:t>Native</a:t>
            </a:r>
            <a:r>
              <a:rPr spc="10" dirty="0"/>
              <a:t> </a:t>
            </a:r>
            <a:r>
              <a:rPr spc="-10" dirty="0"/>
              <a:t>Operating</a:t>
            </a:r>
            <a:r>
              <a:rPr spc="5" dirty="0"/>
              <a:t> </a:t>
            </a:r>
            <a:r>
              <a:rPr spc="-10" dirty="0"/>
              <a:t>Models</a:t>
            </a:r>
          </a:p>
        </p:txBody>
      </p:sp>
      <p:sp>
        <p:nvSpPr>
          <p:cNvPr id="5" name="Holder 5"/>
          <p:cNvSpPr>
            <a:spLocks noGrp="1"/>
          </p:cNvSpPr>
          <p:nvPr>
            <p:ph type="dt" sz="half" idx="6"/>
          </p:nvPr>
        </p:nvSpPr>
        <p:spPr/>
        <p:txBody>
          <a:bodyPr lIns="0" tIns="0" rIns="0" bIns="0"/>
          <a:lstStyle>
            <a:lvl1pPr>
              <a:defRPr sz="800" b="0" i="0">
                <a:solidFill>
                  <a:schemeClr val="bg1"/>
                </a:solidFill>
                <a:latin typeface="Source Sans Pro"/>
                <a:cs typeface="Source Sans Pro"/>
              </a:defRPr>
            </a:lvl1pPr>
          </a:lstStyle>
          <a:p>
            <a:pPr marL="12700">
              <a:lnSpc>
                <a:spcPct val="100000"/>
              </a:lnSpc>
              <a:spcBef>
                <a:spcPts val="85"/>
              </a:spcBef>
            </a:pPr>
            <a:endParaRPr spc="-10" dirty="0"/>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800" b="1" i="0">
                <a:solidFill>
                  <a:srgbClr val="2841F9"/>
                </a:solidFill>
                <a:latin typeface="Open Sans"/>
                <a:cs typeface="Open Sans"/>
              </a:defRPr>
            </a:lvl1pPr>
          </a:lstStyle>
          <a:p>
            <a:endParaRPr/>
          </a:p>
        </p:txBody>
      </p:sp>
      <p:sp>
        <p:nvSpPr>
          <p:cNvPr id="3" name="Holder 3"/>
          <p:cNvSpPr>
            <a:spLocks noGrp="1"/>
          </p:cNvSpPr>
          <p:nvPr>
            <p:ph sz="half" idx="2"/>
          </p:nvPr>
        </p:nvSpPr>
        <p:spPr>
          <a:xfrm>
            <a:off x="384725" y="861012"/>
            <a:ext cx="3868420" cy="2758440"/>
          </a:xfrm>
          <a:prstGeom prst="rect">
            <a:avLst/>
          </a:prstGeom>
        </p:spPr>
        <p:txBody>
          <a:bodyPr wrap="square" lIns="0" tIns="0" rIns="0" bIns="0">
            <a:spAutoFit/>
          </a:bodyPr>
          <a:lstStyle>
            <a:lvl1pPr>
              <a:defRPr sz="1400" b="1" i="0">
                <a:solidFill>
                  <a:srgbClr val="434343"/>
                </a:solidFill>
                <a:latin typeface="Open Sans"/>
                <a:cs typeface="Open Sans"/>
              </a:defRPr>
            </a:lvl1pPr>
          </a:lstStyle>
          <a:p>
            <a:endParaRPr/>
          </a:p>
        </p:txBody>
      </p:sp>
      <p:sp>
        <p:nvSpPr>
          <p:cNvPr id="4" name="Holder 4"/>
          <p:cNvSpPr>
            <a:spLocks noGrp="1"/>
          </p:cNvSpPr>
          <p:nvPr>
            <p:ph sz="half" idx="3"/>
          </p:nvPr>
        </p:nvSpPr>
        <p:spPr>
          <a:xfrm>
            <a:off x="4572625" y="861038"/>
            <a:ext cx="4065904" cy="2971800"/>
          </a:xfrm>
          <a:prstGeom prst="rect">
            <a:avLst/>
          </a:prstGeom>
        </p:spPr>
        <p:txBody>
          <a:bodyPr wrap="square" lIns="0" tIns="0" rIns="0" bIns="0">
            <a:spAutoFit/>
          </a:bodyPr>
          <a:lstStyle>
            <a:lvl1pPr>
              <a:defRPr sz="1400" b="0" i="0">
                <a:solidFill>
                  <a:srgbClr val="434343"/>
                </a:solidFill>
                <a:latin typeface="Open Sans"/>
                <a:cs typeface="Open Sans"/>
              </a:defRPr>
            </a:lvl1pPr>
          </a:lstStyle>
          <a:p>
            <a:endParaRPr/>
          </a:p>
        </p:txBody>
      </p:sp>
      <p:sp>
        <p:nvSpPr>
          <p:cNvPr id="5" name="Holder 5"/>
          <p:cNvSpPr>
            <a:spLocks noGrp="1"/>
          </p:cNvSpPr>
          <p:nvPr>
            <p:ph type="ftr" sz="quarter" idx="5"/>
          </p:nvPr>
        </p:nvSpPr>
        <p:spPr/>
        <p:txBody>
          <a:bodyPr lIns="0" tIns="0" rIns="0" bIns="0"/>
          <a:lstStyle>
            <a:lvl1pPr>
              <a:defRPr sz="800" b="0" i="0">
                <a:solidFill>
                  <a:schemeClr val="bg1"/>
                </a:solidFill>
                <a:latin typeface="Source Sans Pro"/>
                <a:cs typeface="Source Sans Pro"/>
              </a:defRPr>
            </a:lvl1pPr>
          </a:lstStyle>
          <a:p>
            <a:pPr marL="12700">
              <a:lnSpc>
                <a:spcPct val="100000"/>
              </a:lnSpc>
              <a:spcBef>
                <a:spcPts val="85"/>
              </a:spcBef>
            </a:pPr>
            <a:r>
              <a:rPr dirty="0"/>
              <a:t>Cloud</a:t>
            </a:r>
            <a:r>
              <a:rPr spc="5" dirty="0"/>
              <a:t> </a:t>
            </a:r>
            <a:r>
              <a:rPr spc="-10" dirty="0"/>
              <a:t>Native</a:t>
            </a:r>
            <a:r>
              <a:rPr spc="10" dirty="0"/>
              <a:t> </a:t>
            </a:r>
            <a:r>
              <a:rPr spc="-10" dirty="0"/>
              <a:t>Operating</a:t>
            </a:r>
            <a:r>
              <a:rPr spc="5" dirty="0"/>
              <a:t> </a:t>
            </a:r>
            <a:r>
              <a:rPr spc="-10" dirty="0"/>
              <a:t>Models</a:t>
            </a:r>
          </a:p>
        </p:txBody>
      </p:sp>
      <p:sp>
        <p:nvSpPr>
          <p:cNvPr id="6" name="Holder 6"/>
          <p:cNvSpPr>
            <a:spLocks noGrp="1"/>
          </p:cNvSpPr>
          <p:nvPr>
            <p:ph type="dt" sz="half" idx="6"/>
          </p:nvPr>
        </p:nvSpPr>
        <p:spPr/>
        <p:txBody>
          <a:bodyPr lIns="0" tIns="0" rIns="0" bIns="0"/>
          <a:lstStyle>
            <a:lvl1pPr>
              <a:defRPr sz="800" b="0" i="0">
                <a:solidFill>
                  <a:schemeClr val="bg1"/>
                </a:solidFill>
                <a:latin typeface="Source Sans Pro"/>
                <a:cs typeface="Source Sans Pro"/>
              </a:defRPr>
            </a:lvl1pPr>
          </a:lstStyle>
          <a:p>
            <a:pPr marL="12700">
              <a:lnSpc>
                <a:spcPct val="100000"/>
              </a:lnSpc>
              <a:spcBef>
                <a:spcPts val="85"/>
              </a:spcBef>
            </a:pPr>
            <a:endParaRPr spc="-10" dirty="0"/>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800" b="1" i="0">
                <a:solidFill>
                  <a:srgbClr val="2841F9"/>
                </a:solidFill>
                <a:latin typeface="Open Sans"/>
                <a:cs typeface="Open Sans"/>
              </a:defRPr>
            </a:lvl1pPr>
          </a:lstStyle>
          <a:p>
            <a:endParaRPr/>
          </a:p>
        </p:txBody>
      </p:sp>
      <p:sp>
        <p:nvSpPr>
          <p:cNvPr id="3" name="Holder 3"/>
          <p:cNvSpPr>
            <a:spLocks noGrp="1"/>
          </p:cNvSpPr>
          <p:nvPr>
            <p:ph type="ftr" sz="quarter" idx="5"/>
          </p:nvPr>
        </p:nvSpPr>
        <p:spPr/>
        <p:txBody>
          <a:bodyPr lIns="0" tIns="0" rIns="0" bIns="0"/>
          <a:lstStyle>
            <a:lvl1pPr>
              <a:defRPr sz="800" b="0" i="0">
                <a:solidFill>
                  <a:schemeClr val="bg1"/>
                </a:solidFill>
                <a:latin typeface="Source Sans Pro"/>
                <a:cs typeface="Source Sans Pro"/>
              </a:defRPr>
            </a:lvl1pPr>
          </a:lstStyle>
          <a:p>
            <a:pPr marL="12700">
              <a:lnSpc>
                <a:spcPct val="100000"/>
              </a:lnSpc>
              <a:spcBef>
                <a:spcPts val="85"/>
              </a:spcBef>
            </a:pPr>
            <a:r>
              <a:rPr dirty="0"/>
              <a:t>Cloud</a:t>
            </a:r>
            <a:r>
              <a:rPr spc="5" dirty="0"/>
              <a:t> </a:t>
            </a:r>
            <a:r>
              <a:rPr spc="-10" dirty="0"/>
              <a:t>Native</a:t>
            </a:r>
            <a:r>
              <a:rPr spc="10" dirty="0"/>
              <a:t> </a:t>
            </a:r>
            <a:r>
              <a:rPr spc="-10" dirty="0"/>
              <a:t>Operating</a:t>
            </a:r>
            <a:r>
              <a:rPr spc="5" dirty="0"/>
              <a:t> </a:t>
            </a:r>
            <a:r>
              <a:rPr spc="-10" dirty="0"/>
              <a:t>Models</a:t>
            </a:r>
          </a:p>
        </p:txBody>
      </p:sp>
      <p:sp>
        <p:nvSpPr>
          <p:cNvPr id="4" name="Holder 4"/>
          <p:cNvSpPr>
            <a:spLocks noGrp="1"/>
          </p:cNvSpPr>
          <p:nvPr>
            <p:ph type="dt" sz="half" idx="6"/>
          </p:nvPr>
        </p:nvSpPr>
        <p:spPr/>
        <p:txBody>
          <a:bodyPr lIns="0" tIns="0" rIns="0" bIns="0"/>
          <a:lstStyle>
            <a:lvl1pPr>
              <a:defRPr sz="800" b="0" i="0">
                <a:solidFill>
                  <a:schemeClr val="bg1"/>
                </a:solidFill>
                <a:latin typeface="Source Sans Pro"/>
                <a:cs typeface="Source Sans Pro"/>
              </a:defRPr>
            </a:lvl1pPr>
          </a:lstStyle>
          <a:p>
            <a:pPr marL="12700">
              <a:lnSpc>
                <a:spcPct val="100000"/>
              </a:lnSpc>
              <a:spcBef>
                <a:spcPts val="85"/>
              </a:spcBef>
            </a:pPr>
            <a:endParaRPr spc="-10" dirty="0"/>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defRPr sz="800" b="0" i="0">
                <a:solidFill>
                  <a:schemeClr val="bg1"/>
                </a:solidFill>
                <a:latin typeface="Source Sans Pro"/>
                <a:cs typeface="Source Sans Pro"/>
              </a:defRPr>
            </a:lvl1pPr>
          </a:lstStyle>
          <a:p>
            <a:pPr marL="12700">
              <a:lnSpc>
                <a:spcPct val="100000"/>
              </a:lnSpc>
              <a:spcBef>
                <a:spcPts val="85"/>
              </a:spcBef>
            </a:pPr>
            <a:r>
              <a:rPr dirty="0"/>
              <a:t>Cloud</a:t>
            </a:r>
            <a:r>
              <a:rPr spc="5" dirty="0"/>
              <a:t> </a:t>
            </a:r>
            <a:r>
              <a:rPr spc="-10" dirty="0"/>
              <a:t>Native</a:t>
            </a:r>
            <a:r>
              <a:rPr spc="10" dirty="0"/>
              <a:t> </a:t>
            </a:r>
            <a:r>
              <a:rPr spc="-10" dirty="0"/>
              <a:t>Operating</a:t>
            </a:r>
            <a:r>
              <a:rPr spc="5" dirty="0"/>
              <a:t> </a:t>
            </a:r>
            <a:r>
              <a:rPr spc="-10" dirty="0"/>
              <a:t>Models</a:t>
            </a:r>
          </a:p>
        </p:txBody>
      </p:sp>
      <p:sp>
        <p:nvSpPr>
          <p:cNvPr id="3" name="Holder 3"/>
          <p:cNvSpPr>
            <a:spLocks noGrp="1"/>
          </p:cNvSpPr>
          <p:nvPr>
            <p:ph type="dt" sz="half" idx="6"/>
          </p:nvPr>
        </p:nvSpPr>
        <p:spPr/>
        <p:txBody>
          <a:bodyPr lIns="0" tIns="0" rIns="0" bIns="0"/>
          <a:lstStyle>
            <a:lvl1pPr>
              <a:defRPr sz="800" b="0" i="0">
                <a:solidFill>
                  <a:schemeClr val="bg1"/>
                </a:solidFill>
                <a:latin typeface="Source Sans Pro"/>
                <a:cs typeface="Source Sans Pro"/>
              </a:defRPr>
            </a:lvl1pPr>
          </a:lstStyle>
          <a:p>
            <a:pPr marL="12700">
              <a:lnSpc>
                <a:spcPct val="100000"/>
              </a:lnSpc>
              <a:spcBef>
                <a:spcPts val="85"/>
              </a:spcBef>
            </a:pPr>
            <a:endParaRPr spc="-10" dirty="0"/>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7" cstate="print"/>
          <a:stretch>
            <a:fillRect/>
          </a:stretch>
        </p:blipFill>
        <p:spPr>
          <a:xfrm>
            <a:off x="0" y="3874550"/>
            <a:ext cx="9143999" cy="1268951"/>
          </a:xfrm>
          <a:prstGeom prst="rect">
            <a:avLst/>
          </a:prstGeom>
        </p:spPr>
      </p:pic>
      <p:pic>
        <p:nvPicPr>
          <p:cNvPr id="17" name="bg object 17"/>
          <p:cNvPicPr/>
          <p:nvPr/>
        </p:nvPicPr>
        <p:blipFill>
          <a:blip r:embed="rId8" cstate="print"/>
          <a:stretch>
            <a:fillRect/>
          </a:stretch>
        </p:blipFill>
        <p:spPr>
          <a:xfrm>
            <a:off x="4418587" y="4871300"/>
            <a:ext cx="306824" cy="215899"/>
          </a:xfrm>
          <a:prstGeom prst="rect">
            <a:avLst/>
          </a:prstGeom>
        </p:spPr>
      </p:pic>
      <p:sp>
        <p:nvSpPr>
          <p:cNvPr id="2" name="Holder 2"/>
          <p:cNvSpPr>
            <a:spLocks noGrp="1"/>
          </p:cNvSpPr>
          <p:nvPr>
            <p:ph type="title"/>
          </p:nvPr>
        </p:nvSpPr>
        <p:spPr>
          <a:xfrm>
            <a:off x="384725" y="281225"/>
            <a:ext cx="7780020" cy="452120"/>
          </a:xfrm>
          <a:prstGeom prst="rect">
            <a:avLst/>
          </a:prstGeom>
        </p:spPr>
        <p:txBody>
          <a:bodyPr wrap="square" lIns="0" tIns="0" rIns="0" bIns="0">
            <a:spAutoFit/>
          </a:bodyPr>
          <a:lstStyle>
            <a:lvl1pPr>
              <a:defRPr sz="2800" b="1" i="0">
                <a:solidFill>
                  <a:srgbClr val="2841F9"/>
                </a:solidFill>
                <a:latin typeface="Open Sans"/>
                <a:cs typeface="Open Sans"/>
              </a:defRPr>
            </a:lvl1pPr>
          </a:lstStyle>
          <a:p>
            <a:endParaRPr/>
          </a:p>
        </p:txBody>
      </p:sp>
      <p:sp>
        <p:nvSpPr>
          <p:cNvPr id="3" name="Holder 3"/>
          <p:cNvSpPr>
            <a:spLocks noGrp="1"/>
          </p:cNvSpPr>
          <p:nvPr>
            <p:ph type="body" idx="1"/>
          </p:nvPr>
        </p:nvSpPr>
        <p:spPr>
          <a:xfrm>
            <a:off x="475249" y="1328750"/>
            <a:ext cx="7495540" cy="2540000"/>
          </a:xfrm>
          <a:prstGeom prst="rect">
            <a:avLst/>
          </a:prstGeom>
        </p:spPr>
        <p:txBody>
          <a:bodyPr wrap="square" lIns="0" tIns="0" rIns="0" bIns="0">
            <a:spAutoFit/>
          </a:bodyPr>
          <a:lstStyle>
            <a:lvl1pPr>
              <a:defRPr sz="2400" b="0" i="0">
                <a:solidFill>
                  <a:srgbClr val="595959"/>
                </a:solidFill>
                <a:latin typeface="Arial"/>
                <a:cs typeface="Arial"/>
              </a:defRPr>
            </a:lvl1pPr>
          </a:lstStyle>
          <a:p>
            <a:endParaRPr/>
          </a:p>
        </p:txBody>
      </p:sp>
      <p:sp>
        <p:nvSpPr>
          <p:cNvPr id="4" name="Holder 4"/>
          <p:cNvSpPr>
            <a:spLocks noGrp="1"/>
          </p:cNvSpPr>
          <p:nvPr>
            <p:ph type="ftr" sz="quarter" idx="5"/>
          </p:nvPr>
        </p:nvSpPr>
        <p:spPr>
          <a:xfrm>
            <a:off x="5372321" y="4909124"/>
            <a:ext cx="1336675" cy="153670"/>
          </a:xfrm>
          <a:prstGeom prst="rect">
            <a:avLst/>
          </a:prstGeom>
        </p:spPr>
        <p:txBody>
          <a:bodyPr wrap="square" lIns="0" tIns="0" rIns="0" bIns="0">
            <a:spAutoFit/>
          </a:bodyPr>
          <a:lstStyle>
            <a:lvl1pPr>
              <a:defRPr sz="800" b="0" i="0">
                <a:solidFill>
                  <a:schemeClr val="bg1"/>
                </a:solidFill>
                <a:latin typeface="Source Sans Pro"/>
                <a:cs typeface="Source Sans Pro"/>
              </a:defRPr>
            </a:lvl1pPr>
          </a:lstStyle>
          <a:p>
            <a:pPr marL="12700">
              <a:lnSpc>
                <a:spcPct val="100000"/>
              </a:lnSpc>
              <a:spcBef>
                <a:spcPts val="85"/>
              </a:spcBef>
            </a:pPr>
            <a:r>
              <a:rPr dirty="0"/>
              <a:t>Cloud</a:t>
            </a:r>
            <a:r>
              <a:rPr spc="5" dirty="0"/>
              <a:t> </a:t>
            </a:r>
            <a:r>
              <a:rPr spc="-10" dirty="0"/>
              <a:t>Native</a:t>
            </a:r>
            <a:r>
              <a:rPr spc="10" dirty="0"/>
              <a:t> </a:t>
            </a:r>
            <a:r>
              <a:rPr spc="-10" dirty="0"/>
              <a:t>Operating</a:t>
            </a:r>
            <a:r>
              <a:rPr spc="5" dirty="0"/>
              <a:t> </a:t>
            </a:r>
            <a:r>
              <a:rPr spc="-10" dirty="0"/>
              <a:t>Models</a:t>
            </a:r>
          </a:p>
        </p:txBody>
      </p:sp>
      <p:sp>
        <p:nvSpPr>
          <p:cNvPr id="5" name="Holder 5"/>
          <p:cNvSpPr>
            <a:spLocks noGrp="1"/>
          </p:cNvSpPr>
          <p:nvPr>
            <p:ph type="dt" sz="half" idx="6"/>
          </p:nvPr>
        </p:nvSpPr>
        <p:spPr>
          <a:xfrm>
            <a:off x="558650" y="4909124"/>
            <a:ext cx="1058545" cy="153670"/>
          </a:xfrm>
          <a:prstGeom prst="rect">
            <a:avLst/>
          </a:prstGeom>
        </p:spPr>
        <p:txBody>
          <a:bodyPr wrap="square" lIns="0" tIns="0" rIns="0" bIns="0">
            <a:spAutoFit/>
          </a:bodyPr>
          <a:lstStyle>
            <a:lvl1pPr>
              <a:defRPr sz="800" b="0" i="0">
                <a:solidFill>
                  <a:schemeClr val="bg1"/>
                </a:solidFill>
                <a:latin typeface="Source Sans Pro"/>
                <a:cs typeface="Source Sans Pro"/>
              </a:defRPr>
            </a:lvl1pPr>
          </a:lstStyle>
          <a:p>
            <a:pPr marL="12700">
              <a:lnSpc>
                <a:spcPct val="100000"/>
              </a:lnSpc>
              <a:spcBef>
                <a:spcPts val="85"/>
              </a:spcBef>
            </a:pPr>
            <a:endParaRPr spc="-10" dirty="0"/>
          </a:p>
        </p:txBody>
      </p:sp>
      <p:sp>
        <p:nvSpPr>
          <p:cNvPr id="6" name="Holder 6"/>
          <p:cNvSpPr>
            <a:spLocks noGrp="1"/>
          </p:cNvSpPr>
          <p:nvPr>
            <p:ph type="sldNum" sz="quarter" idx="7"/>
          </p:nvPr>
        </p:nvSpPr>
        <p:spPr>
          <a:xfrm>
            <a:off x="6583680" y="4783455"/>
            <a:ext cx="2103120" cy="257175"/>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hf sldNum="0" hdr="0" ftr="0"/>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mailto:info@container-solutions.com"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Layout" Target="../slideLayouts/slideLayout4.xml"/><Relationship Id="rId5" Type="http://schemas.openxmlformats.org/officeDocument/2006/relationships/image" Target="../media/image3.png"/><Relationship Id="rId4" Type="http://schemas.openxmlformats.org/officeDocument/2006/relationships/hyperlink" Target="mailto:info@container-solutions.com"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mailto:info@container-solutions.com"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mailto:info@container-solutions.com" TargetMode="Externa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mailto:info@container-solutions.com" TargetMode="Externa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jpg"/><Relationship Id="rId1" Type="http://schemas.openxmlformats.org/officeDocument/2006/relationships/slideLayout" Target="../slideLayouts/slideLayout4.xml"/><Relationship Id="rId6" Type="http://schemas.openxmlformats.org/officeDocument/2006/relationships/image" Target="../media/image3.png"/><Relationship Id="rId5" Type="http://schemas.openxmlformats.org/officeDocument/2006/relationships/hyperlink" Target="mailto:info@container-solutions.com" TargetMode="External"/><Relationship Id="rId4" Type="http://schemas.openxmlformats.org/officeDocument/2006/relationships/image" Target="../media/image13.jpg"/></Relationships>
</file>

<file path=ppt/slides/_rels/slide17.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Layout" Target="../slideLayouts/slideLayout4.xml"/><Relationship Id="rId6" Type="http://schemas.openxmlformats.org/officeDocument/2006/relationships/image" Target="../media/image3.png"/><Relationship Id="rId5" Type="http://schemas.openxmlformats.org/officeDocument/2006/relationships/hyperlink" Target="mailto:info@container-solutions.com" TargetMode="External"/><Relationship Id="rId4" Type="http://schemas.openxmlformats.org/officeDocument/2006/relationships/image" Target="../media/image16.jp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mailto:info@container-solutions.com"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hyperlink" Target="mailto:info@container-solutions.com" TargetMode="External"/></Relationships>
</file>

<file path=ppt/slides/_rels/slide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hyperlink" Target="mailto:info@container-solutions.com" TargetMode="External"/><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png"/><Relationship Id="rId1" Type="http://schemas.openxmlformats.org/officeDocument/2006/relationships/slideLayout" Target="../slideLayouts/slideLayout5.xml"/><Relationship Id="rId6" Type="http://schemas.openxmlformats.org/officeDocument/2006/relationships/image" Target="../media/image3.png"/><Relationship Id="rId5" Type="http://schemas.openxmlformats.org/officeDocument/2006/relationships/hyperlink" Target="mailto:info@container-solutions.com" TargetMode="External"/><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mailto:info@container-solutions.com"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5.xml.rels><?xml version="1.0" encoding="UTF-8" standalone="yes"?>
<Relationships xmlns="http://schemas.openxmlformats.org/package/2006/relationships"><Relationship Id="rId3" Type="http://schemas.openxmlformats.org/officeDocument/2006/relationships/hyperlink" Target="mailto:info@container-solutions.com" TargetMode="External"/><Relationship Id="rId2" Type="http://schemas.openxmlformats.org/officeDocument/2006/relationships/image" Target="../media/image24.jp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5.xml"/><Relationship Id="rId4" Type="http://schemas.openxmlformats.org/officeDocument/2006/relationships/image" Target="../media/image3.png"/></Relationships>
</file>

<file path=ppt/slides/_rels/slide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mailto:info@container-solutions.com"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mailto:info@container-solutions.com" TargetMode="Externa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mailto:info@container-solutions.com" TargetMode="Externa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mailto:info@container-solutions.com"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mailto:info@container-solutions.com" TargetMode="External"/><Relationship Id="rId2" Type="http://schemas.openxmlformats.org/officeDocument/2006/relationships/image" Target="../media/image8.jp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mailto:info@container-solutions.com" TargetMode="Externa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475855" y="1304666"/>
            <a:ext cx="4189095" cy="1490345"/>
          </a:xfrm>
          <a:prstGeom prst="rect">
            <a:avLst/>
          </a:prstGeom>
        </p:spPr>
        <p:txBody>
          <a:bodyPr vert="horz" wrap="square" lIns="0" tIns="10160" rIns="0" bIns="0" rtlCol="0">
            <a:spAutoFit/>
          </a:bodyPr>
          <a:lstStyle/>
          <a:p>
            <a:pPr marL="939800" marR="5080" indent="-927735">
              <a:lnSpc>
                <a:spcPct val="100299"/>
              </a:lnSpc>
              <a:spcBef>
                <a:spcPts val="80"/>
              </a:spcBef>
            </a:pPr>
            <a:r>
              <a:rPr sz="4800" b="1" dirty="0">
                <a:solidFill>
                  <a:srgbClr val="2841F9"/>
                </a:solidFill>
                <a:latin typeface="Open Sans"/>
                <a:cs typeface="Open Sans"/>
              </a:rPr>
              <a:t>What</a:t>
            </a:r>
            <a:r>
              <a:rPr sz="4800" b="1" spc="-15" dirty="0">
                <a:solidFill>
                  <a:srgbClr val="2841F9"/>
                </a:solidFill>
                <a:latin typeface="Open Sans"/>
                <a:cs typeface="Open Sans"/>
              </a:rPr>
              <a:t> </a:t>
            </a:r>
            <a:r>
              <a:rPr sz="4800" b="1" dirty="0">
                <a:solidFill>
                  <a:srgbClr val="2841F9"/>
                </a:solidFill>
                <a:latin typeface="Open Sans"/>
                <a:cs typeface="Open Sans"/>
              </a:rPr>
              <a:t>is</a:t>
            </a:r>
            <a:r>
              <a:rPr sz="4800" b="1" spc="-15" dirty="0">
                <a:solidFill>
                  <a:srgbClr val="2841F9"/>
                </a:solidFill>
                <a:latin typeface="Open Sans"/>
                <a:cs typeface="Open Sans"/>
              </a:rPr>
              <a:t> </a:t>
            </a:r>
            <a:r>
              <a:rPr sz="4800" b="1" spc="-10" dirty="0">
                <a:solidFill>
                  <a:srgbClr val="2841F9"/>
                </a:solidFill>
                <a:latin typeface="Open Sans"/>
                <a:cs typeface="Open Sans"/>
              </a:rPr>
              <a:t>Cloud Native?</a:t>
            </a:r>
            <a:endParaRPr sz="4800">
              <a:latin typeface="Open Sans"/>
              <a:cs typeface="Open Sans"/>
            </a:endParaRPr>
          </a:p>
        </p:txBody>
      </p:sp>
      <p:sp>
        <p:nvSpPr>
          <p:cNvPr id="4" name="object 4"/>
          <p:cNvSpPr txBox="1">
            <a:spLocks noGrp="1"/>
          </p:cNvSpPr>
          <p:nvPr>
            <p:ph type="dt" sz="half" idx="6"/>
          </p:nvPr>
        </p:nvSpPr>
        <p:spPr>
          <a:prstGeom prst="rect">
            <a:avLst/>
          </a:prstGeom>
        </p:spPr>
        <p:txBody>
          <a:bodyPr vert="horz" wrap="square" lIns="0" tIns="10795" rIns="0" bIns="0" rtlCol="0">
            <a:spAutoFit/>
          </a:bodyPr>
          <a:lstStyle/>
          <a:p>
            <a:pPr marL="12700">
              <a:lnSpc>
                <a:spcPct val="100000"/>
              </a:lnSpc>
              <a:spcBef>
                <a:spcPts val="85"/>
              </a:spcBef>
            </a:pPr>
            <a:endParaRPr spc="-10" dirty="0"/>
          </a:p>
        </p:txBody>
      </p:sp>
      <p:sp>
        <p:nvSpPr>
          <p:cNvPr id="5" name="object 5"/>
          <p:cNvSpPr txBox="1"/>
          <p:nvPr/>
        </p:nvSpPr>
        <p:spPr>
          <a:xfrm>
            <a:off x="2334349" y="4909124"/>
            <a:ext cx="1309370" cy="153670"/>
          </a:xfrm>
          <a:prstGeom prst="rect">
            <a:avLst/>
          </a:prstGeom>
        </p:spPr>
        <p:txBody>
          <a:bodyPr vert="horz" wrap="square" lIns="0" tIns="10795" rIns="0" bIns="0" rtlCol="0">
            <a:spAutoFit/>
          </a:bodyPr>
          <a:lstStyle/>
          <a:p>
            <a:pPr marL="12700">
              <a:lnSpc>
                <a:spcPct val="100000"/>
              </a:lnSpc>
              <a:spcBef>
                <a:spcPts val="85"/>
              </a:spcBef>
            </a:pPr>
            <a:r>
              <a:rPr sz="800" spc="-10" dirty="0">
                <a:solidFill>
                  <a:srgbClr val="FFFFFF"/>
                </a:solidFill>
                <a:latin typeface="Source Sans Pro"/>
                <a:cs typeface="Source Sans Pro"/>
                <a:hlinkClick r:id="rId2"/>
              </a:rPr>
              <a:t>info@container-solutions.com</a:t>
            </a:r>
            <a:endParaRPr sz="800">
              <a:latin typeface="Source Sans Pro"/>
              <a:cs typeface="Source Sans Pro"/>
            </a:endParaRPr>
          </a:p>
        </p:txBody>
      </p:sp>
      <p:sp>
        <p:nvSpPr>
          <p:cNvPr id="7" name="object 7"/>
          <p:cNvSpPr txBox="1"/>
          <p:nvPr/>
        </p:nvSpPr>
        <p:spPr>
          <a:xfrm>
            <a:off x="7420196" y="4909124"/>
            <a:ext cx="701040" cy="153670"/>
          </a:xfrm>
          <a:prstGeom prst="rect">
            <a:avLst/>
          </a:prstGeom>
        </p:spPr>
        <p:txBody>
          <a:bodyPr vert="horz" wrap="square" lIns="0" tIns="10795" rIns="0" bIns="0" rtlCol="0">
            <a:spAutoFit/>
          </a:bodyPr>
          <a:lstStyle/>
          <a:p>
            <a:pPr marL="12700">
              <a:lnSpc>
                <a:spcPct val="100000"/>
              </a:lnSpc>
              <a:spcBef>
                <a:spcPts val="85"/>
              </a:spcBef>
            </a:pPr>
            <a:r>
              <a:rPr sz="800" spc="-10" dirty="0">
                <a:solidFill>
                  <a:srgbClr val="FFFFFF"/>
                </a:solidFill>
                <a:latin typeface="Source Sans Pro"/>
                <a:cs typeface="Source Sans Pro"/>
              </a:rPr>
              <a:t>@michmueller_</a:t>
            </a:r>
            <a:endParaRPr sz="800">
              <a:latin typeface="Source Sans Pro"/>
              <a:cs typeface="Source Sans Pro"/>
            </a:endParaRPr>
          </a:p>
        </p:txBody>
      </p:sp>
      <p:sp>
        <p:nvSpPr>
          <p:cNvPr id="3" name="object 3"/>
          <p:cNvSpPr txBox="1"/>
          <p:nvPr/>
        </p:nvSpPr>
        <p:spPr>
          <a:xfrm>
            <a:off x="3137898" y="3060110"/>
            <a:ext cx="2867660" cy="482600"/>
          </a:xfrm>
          <a:prstGeom prst="rect">
            <a:avLst/>
          </a:prstGeom>
        </p:spPr>
        <p:txBody>
          <a:bodyPr vert="horz" wrap="square" lIns="0" tIns="12700" rIns="0" bIns="0" rtlCol="0">
            <a:spAutoFit/>
          </a:bodyPr>
          <a:lstStyle/>
          <a:p>
            <a:pPr marL="12700">
              <a:lnSpc>
                <a:spcPct val="100000"/>
              </a:lnSpc>
              <a:spcBef>
                <a:spcPts val="100"/>
              </a:spcBef>
            </a:pPr>
            <a:r>
              <a:rPr sz="3000" b="1" dirty="0">
                <a:latin typeface="Open Sans"/>
                <a:cs typeface="Open Sans"/>
              </a:rPr>
              <a:t>...not</a:t>
            </a:r>
            <a:r>
              <a:rPr sz="3000" b="1" spc="-25" dirty="0">
                <a:latin typeface="Open Sans"/>
                <a:cs typeface="Open Sans"/>
              </a:rPr>
              <a:t> </a:t>
            </a:r>
            <a:r>
              <a:rPr sz="3000" b="1" dirty="0">
                <a:latin typeface="Open Sans"/>
                <a:cs typeface="Open Sans"/>
              </a:rPr>
              <a:t>just</a:t>
            </a:r>
            <a:r>
              <a:rPr sz="3000" b="1" spc="-25" dirty="0">
                <a:latin typeface="Open Sans"/>
                <a:cs typeface="Open Sans"/>
              </a:rPr>
              <a:t> </a:t>
            </a:r>
            <a:r>
              <a:rPr sz="3000" b="1" spc="-10" dirty="0">
                <a:latin typeface="Open Sans"/>
                <a:cs typeface="Open Sans"/>
              </a:rPr>
              <a:t>tech!</a:t>
            </a:r>
            <a:endParaRPr sz="3000" dirty="0">
              <a:latin typeface="Open Sans"/>
              <a:cs typeface="Open Sans"/>
            </a:endParaRPr>
          </a:p>
        </p:txBody>
      </p:sp>
      <p:pic>
        <p:nvPicPr>
          <p:cNvPr id="8" name="Picture 7"/>
          <p:cNvPicPr>
            <a:picLocks noChangeAspect="1"/>
          </p:cNvPicPr>
          <p:nvPr/>
        </p:nvPicPr>
        <p:blipFill>
          <a:blip r:embed="rId3"/>
          <a:stretch>
            <a:fillRect/>
          </a:stretch>
        </p:blipFill>
        <p:spPr>
          <a:xfrm flipV="1">
            <a:off x="0" y="4781550"/>
            <a:ext cx="9144000" cy="36195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1446925"/>
            <a:ext cx="9144000" cy="3696970"/>
            <a:chOff x="0" y="1446925"/>
            <a:chExt cx="9144000" cy="3696970"/>
          </a:xfrm>
        </p:grpSpPr>
        <p:pic>
          <p:nvPicPr>
            <p:cNvPr id="3" name="object 3"/>
            <p:cNvPicPr/>
            <p:nvPr/>
          </p:nvPicPr>
          <p:blipFill>
            <a:blip r:embed="rId2" cstate="print"/>
            <a:stretch>
              <a:fillRect/>
            </a:stretch>
          </p:blipFill>
          <p:spPr>
            <a:xfrm>
              <a:off x="933350" y="1446925"/>
              <a:ext cx="3827129" cy="2552700"/>
            </a:xfrm>
            <a:prstGeom prst="rect">
              <a:avLst/>
            </a:prstGeom>
          </p:spPr>
        </p:pic>
        <p:pic>
          <p:nvPicPr>
            <p:cNvPr id="4" name="object 4"/>
            <p:cNvPicPr/>
            <p:nvPr/>
          </p:nvPicPr>
          <p:blipFill>
            <a:blip r:embed="rId3" cstate="print"/>
            <a:stretch>
              <a:fillRect/>
            </a:stretch>
          </p:blipFill>
          <p:spPr>
            <a:xfrm>
              <a:off x="5270525" y="1446925"/>
              <a:ext cx="2638424" cy="2552699"/>
            </a:xfrm>
            <a:prstGeom prst="rect">
              <a:avLst/>
            </a:prstGeom>
          </p:spPr>
        </p:pic>
      </p:grpSp>
      <p:sp>
        <p:nvSpPr>
          <p:cNvPr id="5" name="object 5"/>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10" dirty="0"/>
              <a:t>2-Pizza-DevOps-</a:t>
            </a:r>
            <a:r>
              <a:rPr dirty="0"/>
              <a:t>Teams</a:t>
            </a:r>
            <a:r>
              <a:rPr spc="-15" dirty="0"/>
              <a:t> + </a:t>
            </a:r>
            <a:r>
              <a:rPr dirty="0"/>
              <a:t>24/7</a:t>
            </a:r>
            <a:r>
              <a:rPr spc="-15" dirty="0"/>
              <a:t> </a:t>
            </a:r>
            <a:r>
              <a:rPr dirty="0"/>
              <a:t>Ops</a:t>
            </a:r>
            <a:r>
              <a:rPr spc="-15" dirty="0"/>
              <a:t> = </a:t>
            </a:r>
            <a:r>
              <a:rPr spc="-10" dirty="0"/>
              <a:t>¯\_(</a:t>
            </a:r>
            <a:r>
              <a:rPr spc="-35" dirty="0">
                <a:latin typeface="MS PGothic"/>
                <a:cs typeface="MS PGothic"/>
              </a:rPr>
              <a:t>ツ</a:t>
            </a:r>
            <a:r>
              <a:rPr spc="-20" dirty="0"/>
              <a:t>)_/¯</a:t>
            </a:r>
          </a:p>
        </p:txBody>
      </p:sp>
      <p:sp>
        <p:nvSpPr>
          <p:cNvPr id="6" name="object 6"/>
          <p:cNvSpPr txBox="1">
            <a:spLocks noGrp="1"/>
          </p:cNvSpPr>
          <p:nvPr>
            <p:ph type="dt" sz="half" idx="6"/>
          </p:nvPr>
        </p:nvSpPr>
        <p:spPr>
          <a:prstGeom prst="rect">
            <a:avLst/>
          </a:prstGeom>
        </p:spPr>
        <p:txBody>
          <a:bodyPr vert="horz" wrap="square" lIns="0" tIns="10795" rIns="0" bIns="0" rtlCol="0">
            <a:spAutoFit/>
          </a:bodyPr>
          <a:lstStyle/>
          <a:p>
            <a:pPr marL="12700">
              <a:lnSpc>
                <a:spcPct val="100000"/>
              </a:lnSpc>
              <a:spcBef>
                <a:spcPts val="85"/>
              </a:spcBef>
            </a:pPr>
            <a:endParaRPr spc="-10" dirty="0"/>
          </a:p>
        </p:txBody>
      </p:sp>
      <p:sp>
        <p:nvSpPr>
          <p:cNvPr id="7" name="object 7"/>
          <p:cNvSpPr txBox="1"/>
          <p:nvPr/>
        </p:nvSpPr>
        <p:spPr>
          <a:xfrm>
            <a:off x="2334349" y="4909124"/>
            <a:ext cx="1309370" cy="153670"/>
          </a:xfrm>
          <a:prstGeom prst="rect">
            <a:avLst/>
          </a:prstGeom>
        </p:spPr>
        <p:txBody>
          <a:bodyPr vert="horz" wrap="square" lIns="0" tIns="10795" rIns="0" bIns="0" rtlCol="0">
            <a:spAutoFit/>
          </a:bodyPr>
          <a:lstStyle/>
          <a:p>
            <a:pPr marL="12700">
              <a:lnSpc>
                <a:spcPct val="100000"/>
              </a:lnSpc>
              <a:spcBef>
                <a:spcPts val="85"/>
              </a:spcBef>
            </a:pPr>
            <a:r>
              <a:rPr sz="800" spc="-10" dirty="0">
                <a:solidFill>
                  <a:srgbClr val="FFFFFF"/>
                </a:solidFill>
                <a:latin typeface="Source Sans Pro"/>
                <a:cs typeface="Source Sans Pro"/>
                <a:hlinkClick r:id="rId4"/>
              </a:rPr>
              <a:t>info@container-solutions.com</a:t>
            </a:r>
            <a:endParaRPr sz="800">
              <a:latin typeface="Source Sans Pro"/>
              <a:cs typeface="Source Sans Pro"/>
            </a:endParaRPr>
          </a:p>
        </p:txBody>
      </p:sp>
      <p:sp>
        <p:nvSpPr>
          <p:cNvPr id="9" name="object 9"/>
          <p:cNvSpPr txBox="1"/>
          <p:nvPr/>
        </p:nvSpPr>
        <p:spPr>
          <a:xfrm>
            <a:off x="7420196" y="4909124"/>
            <a:ext cx="701040" cy="153670"/>
          </a:xfrm>
          <a:prstGeom prst="rect">
            <a:avLst/>
          </a:prstGeom>
        </p:spPr>
        <p:txBody>
          <a:bodyPr vert="horz" wrap="square" lIns="0" tIns="10795" rIns="0" bIns="0" rtlCol="0">
            <a:spAutoFit/>
          </a:bodyPr>
          <a:lstStyle/>
          <a:p>
            <a:pPr marL="12700">
              <a:lnSpc>
                <a:spcPct val="100000"/>
              </a:lnSpc>
              <a:spcBef>
                <a:spcPts val="85"/>
              </a:spcBef>
            </a:pPr>
            <a:r>
              <a:rPr sz="800" spc="-10" dirty="0">
                <a:solidFill>
                  <a:srgbClr val="FFFFFF"/>
                </a:solidFill>
                <a:latin typeface="Source Sans Pro"/>
                <a:cs typeface="Source Sans Pro"/>
              </a:rPr>
              <a:t>@michmueller_</a:t>
            </a:r>
            <a:endParaRPr sz="800">
              <a:latin typeface="Source Sans Pro"/>
              <a:cs typeface="Source Sans Pro"/>
            </a:endParaRPr>
          </a:p>
        </p:txBody>
      </p:sp>
      <p:pic>
        <p:nvPicPr>
          <p:cNvPr id="10" name="Picture 9"/>
          <p:cNvPicPr>
            <a:picLocks noChangeAspect="1"/>
          </p:cNvPicPr>
          <p:nvPr/>
        </p:nvPicPr>
        <p:blipFill>
          <a:blip r:embed="rId5"/>
          <a:stretch>
            <a:fillRect/>
          </a:stretch>
        </p:blipFill>
        <p:spPr>
          <a:xfrm flipV="1">
            <a:off x="0" y="4781550"/>
            <a:ext cx="9144000" cy="36195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10" dirty="0"/>
              <a:t>2-Pizza-DevOps-</a:t>
            </a:r>
            <a:r>
              <a:rPr dirty="0"/>
              <a:t>Teams</a:t>
            </a:r>
            <a:r>
              <a:rPr spc="-15" dirty="0"/>
              <a:t> + </a:t>
            </a:r>
            <a:r>
              <a:rPr dirty="0"/>
              <a:t>24/7</a:t>
            </a:r>
            <a:r>
              <a:rPr spc="-15" dirty="0"/>
              <a:t> </a:t>
            </a:r>
            <a:r>
              <a:rPr dirty="0"/>
              <a:t>Ops</a:t>
            </a:r>
            <a:r>
              <a:rPr spc="-15" dirty="0"/>
              <a:t> = </a:t>
            </a:r>
            <a:r>
              <a:rPr spc="-10" dirty="0"/>
              <a:t>¯\_(</a:t>
            </a:r>
            <a:r>
              <a:rPr spc="-35" dirty="0">
                <a:latin typeface="MS PGothic"/>
                <a:cs typeface="MS PGothic"/>
              </a:rPr>
              <a:t>ツ</a:t>
            </a:r>
            <a:r>
              <a:rPr spc="-20" dirty="0"/>
              <a:t>)_/¯</a:t>
            </a:r>
          </a:p>
        </p:txBody>
      </p:sp>
      <p:sp>
        <p:nvSpPr>
          <p:cNvPr id="4" name="object 4"/>
          <p:cNvSpPr txBox="1">
            <a:spLocks noGrp="1"/>
          </p:cNvSpPr>
          <p:nvPr>
            <p:ph type="dt" sz="half" idx="6"/>
          </p:nvPr>
        </p:nvSpPr>
        <p:spPr>
          <a:prstGeom prst="rect">
            <a:avLst/>
          </a:prstGeom>
        </p:spPr>
        <p:txBody>
          <a:bodyPr vert="horz" wrap="square" lIns="0" tIns="10795" rIns="0" bIns="0" rtlCol="0">
            <a:spAutoFit/>
          </a:bodyPr>
          <a:lstStyle/>
          <a:p>
            <a:pPr marL="12700">
              <a:lnSpc>
                <a:spcPct val="100000"/>
              </a:lnSpc>
              <a:spcBef>
                <a:spcPts val="85"/>
              </a:spcBef>
            </a:pPr>
            <a:endParaRPr spc="-10" dirty="0"/>
          </a:p>
        </p:txBody>
      </p:sp>
      <p:sp>
        <p:nvSpPr>
          <p:cNvPr id="5" name="object 5"/>
          <p:cNvSpPr txBox="1"/>
          <p:nvPr/>
        </p:nvSpPr>
        <p:spPr>
          <a:xfrm>
            <a:off x="2334349" y="4909124"/>
            <a:ext cx="1309370" cy="153670"/>
          </a:xfrm>
          <a:prstGeom prst="rect">
            <a:avLst/>
          </a:prstGeom>
        </p:spPr>
        <p:txBody>
          <a:bodyPr vert="horz" wrap="square" lIns="0" tIns="10795" rIns="0" bIns="0" rtlCol="0">
            <a:spAutoFit/>
          </a:bodyPr>
          <a:lstStyle/>
          <a:p>
            <a:pPr marL="12700">
              <a:lnSpc>
                <a:spcPct val="100000"/>
              </a:lnSpc>
              <a:spcBef>
                <a:spcPts val="85"/>
              </a:spcBef>
            </a:pPr>
            <a:r>
              <a:rPr sz="800" spc="-10" dirty="0">
                <a:solidFill>
                  <a:srgbClr val="FFFFFF"/>
                </a:solidFill>
                <a:latin typeface="Source Sans Pro"/>
                <a:cs typeface="Source Sans Pro"/>
                <a:hlinkClick r:id="rId2"/>
              </a:rPr>
              <a:t>info@container-solutions.com</a:t>
            </a:r>
            <a:endParaRPr sz="800">
              <a:latin typeface="Source Sans Pro"/>
              <a:cs typeface="Source Sans Pro"/>
            </a:endParaRPr>
          </a:p>
        </p:txBody>
      </p:sp>
      <p:sp>
        <p:nvSpPr>
          <p:cNvPr id="7" name="object 7"/>
          <p:cNvSpPr txBox="1"/>
          <p:nvPr/>
        </p:nvSpPr>
        <p:spPr>
          <a:xfrm>
            <a:off x="7420196" y="4909124"/>
            <a:ext cx="701040" cy="153670"/>
          </a:xfrm>
          <a:prstGeom prst="rect">
            <a:avLst/>
          </a:prstGeom>
        </p:spPr>
        <p:txBody>
          <a:bodyPr vert="horz" wrap="square" lIns="0" tIns="10795" rIns="0" bIns="0" rtlCol="0">
            <a:spAutoFit/>
          </a:bodyPr>
          <a:lstStyle/>
          <a:p>
            <a:pPr marL="12700">
              <a:lnSpc>
                <a:spcPct val="100000"/>
              </a:lnSpc>
              <a:spcBef>
                <a:spcPts val="85"/>
              </a:spcBef>
            </a:pPr>
            <a:r>
              <a:rPr sz="800" spc="-10" dirty="0">
                <a:solidFill>
                  <a:srgbClr val="FFFFFF"/>
                </a:solidFill>
                <a:latin typeface="Source Sans Pro"/>
                <a:cs typeface="Source Sans Pro"/>
              </a:rPr>
              <a:t>@michmueller_</a:t>
            </a:r>
            <a:endParaRPr sz="800">
              <a:latin typeface="Source Sans Pro"/>
              <a:cs typeface="Source Sans Pro"/>
            </a:endParaRPr>
          </a:p>
        </p:txBody>
      </p:sp>
      <p:sp>
        <p:nvSpPr>
          <p:cNvPr id="3" name="object 3"/>
          <p:cNvSpPr txBox="1"/>
          <p:nvPr/>
        </p:nvSpPr>
        <p:spPr>
          <a:xfrm>
            <a:off x="384724" y="1176350"/>
            <a:ext cx="8302075" cy="2087622"/>
          </a:xfrm>
          <a:prstGeom prst="rect">
            <a:avLst/>
          </a:prstGeom>
        </p:spPr>
        <p:txBody>
          <a:bodyPr vert="horz" wrap="square" lIns="0" tIns="52704" rIns="0" bIns="0" rtlCol="0">
            <a:spAutoFit/>
          </a:bodyPr>
          <a:lstStyle/>
          <a:p>
            <a:pPr marL="469265" indent="-366395">
              <a:lnSpc>
                <a:spcPct val="100000"/>
              </a:lnSpc>
              <a:spcBef>
                <a:spcPts val="414"/>
              </a:spcBef>
              <a:buClr>
                <a:srgbClr val="2841F9"/>
              </a:buClr>
              <a:buFont typeface="Arial"/>
              <a:buChar char="■"/>
              <a:tabLst>
                <a:tab pos="469265" algn="l"/>
              </a:tabLst>
            </a:pPr>
            <a:r>
              <a:rPr sz="1800" dirty="0">
                <a:latin typeface="Open Sans"/>
                <a:cs typeface="Open Sans"/>
              </a:rPr>
              <a:t>say,</a:t>
            </a:r>
            <a:r>
              <a:rPr sz="1800" spc="-30" dirty="0">
                <a:latin typeface="Open Sans"/>
                <a:cs typeface="Open Sans"/>
              </a:rPr>
              <a:t> </a:t>
            </a:r>
            <a:r>
              <a:rPr sz="1800" dirty="0">
                <a:latin typeface="Open Sans"/>
                <a:cs typeface="Open Sans"/>
              </a:rPr>
              <a:t>5</a:t>
            </a:r>
            <a:r>
              <a:rPr sz="1800" spc="-25" dirty="0">
                <a:latin typeface="Open Sans"/>
                <a:cs typeface="Open Sans"/>
              </a:rPr>
              <a:t> </a:t>
            </a:r>
            <a:r>
              <a:rPr sz="1800" spc="-10" dirty="0">
                <a:latin typeface="Open Sans"/>
                <a:cs typeface="Open Sans"/>
              </a:rPr>
              <a:t>engineers</a:t>
            </a:r>
            <a:r>
              <a:rPr sz="1800" spc="-15" dirty="0">
                <a:latin typeface="Open Sans"/>
                <a:cs typeface="Open Sans"/>
              </a:rPr>
              <a:t> </a:t>
            </a:r>
            <a:r>
              <a:rPr sz="1800" u="heavy" dirty="0">
                <a:uFill>
                  <a:solidFill>
                    <a:srgbClr val="000000"/>
                  </a:solidFill>
                </a:uFill>
                <a:latin typeface="Open Sans"/>
                <a:cs typeface="Open Sans"/>
              </a:rPr>
              <a:t>capable</a:t>
            </a:r>
            <a:r>
              <a:rPr sz="1800" u="none" spc="-30" dirty="0">
                <a:latin typeface="Open Sans"/>
                <a:cs typeface="Open Sans"/>
              </a:rPr>
              <a:t> </a:t>
            </a:r>
            <a:r>
              <a:rPr sz="1800" u="none" dirty="0">
                <a:latin typeface="Open Sans"/>
                <a:cs typeface="Open Sans"/>
              </a:rPr>
              <a:t>and</a:t>
            </a:r>
            <a:r>
              <a:rPr sz="1800" u="none" spc="-20" dirty="0">
                <a:latin typeface="Open Sans"/>
                <a:cs typeface="Open Sans"/>
              </a:rPr>
              <a:t> </a:t>
            </a:r>
            <a:r>
              <a:rPr sz="1800" u="heavy" dirty="0">
                <a:uFill>
                  <a:solidFill>
                    <a:srgbClr val="000000"/>
                  </a:solidFill>
                </a:uFill>
                <a:latin typeface="Open Sans"/>
                <a:cs typeface="Open Sans"/>
              </a:rPr>
              <a:t>willing</a:t>
            </a:r>
            <a:r>
              <a:rPr sz="1800" u="none" spc="-15" dirty="0">
                <a:latin typeface="Open Sans"/>
                <a:cs typeface="Open Sans"/>
              </a:rPr>
              <a:t> </a:t>
            </a:r>
            <a:r>
              <a:rPr sz="1800" u="none" dirty="0">
                <a:latin typeface="Open Sans"/>
                <a:cs typeface="Open Sans"/>
              </a:rPr>
              <a:t>to</a:t>
            </a:r>
            <a:r>
              <a:rPr sz="1800" u="none" spc="-25" dirty="0">
                <a:latin typeface="Open Sans"/>
                <a:cs typeface="Open Sans"/>
              </a:rPr>
              <a:t> </a:t>
            </a:r>
            <a:r>
              <a:rPr sz="1800" u="none" dirty="0">
                <a:latin typeface="Open Sans"/>
                <a:cs typeface="Open Sans"/>
              </a:rPr>
              <a:t>handle</a:t>
            </a:r>
            <a:r>
              <a:rPr sz="1800" u="none" spc="-30" dirty="0">
                <a:latin typeface="Open Sans"/>
                <a:cs typeface="Open Sans"/>
              </a:rPr>
              <a:t> </a:t>
            </a:r>
            <a:r>
              <a:rPr sz="1800" u="none" spc="-10" dirty="0">
                <a:latin typeface="Open Sans"/>
                <a:cs typeface="Open Sans"/>
              </a:rPr>
              <a:t>on-</a:t>
            </a:r>
            <a:r>
              <a:rPr sz="1800" u="none" dirty="0">
                <a:latin typeface="Open Sans"/>
                <a:cs typeface="Open Sans"/>
              </a:rPr>
              <a:t>call</a:t>
            </a:r>
            <a:r>
              <a:rPr sz="1800" u="none" spc="-25" dirty="0">
                <a:latin typeface="Open Sans"/>
                <a:cs typeface="Open Sans"/>
              </a:rPr>
              <a:t> </a:t>
            </a:r>
            <a:r>
              <a:rPr sz="1800" u="none" spc="-20" dirty="0">
                <a:latin typeface="Open Sans"/>
                <a:cs typeface="Open Sans"/>
              </a:rPr>
              <a:t>duty</a:t>
            </a:r>
            <a:endParaRPr sz="1800" dirty="0">
              <a:latin typeface="Open Sans"/>
              <a:cs typeface="Open Sans"/>
            </a:endParaRPr>
          </a:p>
          <a:p>
            <a:pPr marL="469265" indent="-366395">
              <a:lnSpc>
                <a:spcPct val="100000"/>
              </a:lnSpc>
              <a:spcBef>
                <a:spcPts val="315"/>
              </a:spcBef>
              <a:buClr>
                <a:srgbClr val="2841F9"/>
              </a:buClr>
              <a:buFont typeface="Arial"/>
              <a:buChar char="■"/>
              <a:tabLst>
                <a:tab pos="469265" algn="l"/>
              </a:tabLst>
            </a:pPr>
            <a:r>
              <a:rPr sz="1800" dirty="0">
                <a:latin typeface="Open Sans"/>
                <a:cs typeface="Open Sans"/>
              </a:rPr>
              <a:t>365</a:t>
            </a:r>
            <a:r>
              <a:rPr sz="1800" spc="-25" dirty="0">
                <a:latin typeface="Open Sans"/>
                <a:cs typeface="Open Sans"/>
              </a:rPr>
              <a:t> </a:t>
            </a:r>
            <a:r>
              <a:rPr sz="1800" dirty="0">
                <a:latin typeface="Open Sans"/>
                <a:cs typeface="Open Sans"/>
              </a:rPr>
              <a:t>days,</a:t>
            </a:r>
            <a:r>
              <a:rPr sz="1800" spc="-25" dirty="0">
                <a:latin typeface="Open Sans"/>
                <a:cs typeface="Open Sans"/>
              </a:rPr>
              <a:t> </a:t>
            </a:r>
            <a:r>
              <a:rPr sz="1800" dirty="0">
                <a:latin typeface="Open Sans"/>
                <a:cs typeface="Open Sans"/>
              </a:rPr>
              <a:t>2</a:t>
            </a:r>
            <a:r>
              <a:rPr sz="1800" spc="-25" dirty="0">
                <a:latin typeface="Open Sans"/>
                <a:cs typeface="Open Sans"/>
              </a:rPr>
              <a:t> </a:t>
            </a:r>
            <a:r>
              <a:rPr sz="1800" dirty="0">
                <a:latin typeface="Open Sans"/>
                <a:cs typeface="Open Sans"/>
              </a:rPr>
              <a:t>people</a:t>
            </a:r>
            <a:r>
              <a:rPr sz="1800" spc="-25" dirty="0">
                <a:latin typeface="Open Sans"/>
                <a:cs typeface="Open Sans"/>
              </a:rPr>
              <a:t> </a:t>
            </a:r>
            <a:r>
              <a:rPr sz="1800" spc="-10" dirty="0">
                <a:latin typeface="Open Sans"/>
                <a:cs typeface="Open Sans"/>
              </a:rPr>
              <a:t>on-</a:t>
            </a:r>
            <a:r>
              <a:rPr sz="1800" dirty="0">
                <a:latin typeface="Open Sans"/>
                <a:cs typeface="Open Sans"/>
              </a:rPr>
              <a:t>call</a:t>
            </a:r>
            <a:r>
              <a:rPr sz="1800" spc="-25" dirty="0">
                <a:latin typeface="Open Sans"/>
                <a:cs typeface="Open Sans"/>
              </a:rPr>
              <a:t> </a:t>
            </a:r>
            <a:r>
              <a:rPr sz="1800" dirty="0">
                <a:latin typeface="Open Sans"/>
                <a:cs typeface="Open Sans"/>
              </a:rPr>
              <a:t>(1</a:t>
            </a:r>
            <a:r>
              <a:rPr sz="1800" spc="-25" dirty="0">
                <a:latin typeface="Open Sans"/>
                <a:cs typeface="Open Sans"/>
              </a:rPr>
              <a:t> </a:t>
            </a:r>
            <a:r>
              <a:rPr sz="1800" dirty="0">
                <a:latin typeface="Open Sans"/>
                <a:cs typeface="Open Sans"/>
              </a:rPr>
              <a:t>primary,</a:t>
            </a:r>
            <a:r>
              <a:rPr sz="1800" spc="-20" dirty="0">
                <a:latin typeface="Open Sans"/>
                <a:cs typeface="Open Sans"/>
              </a:rPr>
              <a:t> </a:t>
            </a:r>
            <a:r>
              <a:rPr sz="1800" dirty="0">
                <a:latin typeface="Open Sans"/>
                <a:cs typeface="Open Sans"/>
              </a:rPr>
              <a:t>1</a:t>
            </a:r>
            <a:r>
              <a:rPr sz="1800" spc="-25" dirty="0">
                <a:latin typeface="Open Sans"/>
                <a:cs typeface="Open Sans"/>
              </a:rPr>
              <a:t> </a:t>
            </a:r>
            <a:r>
              <a:rPr sz="1800" spc="-10" dirty="0">
                <a:latin typeface="Open Sans"/>
                <a:cs typeface="Open Sans"/>
              </a:rPr>
              <a:t>backup)</a:t>
            </a:r>
            <a:endParaRPr sz="1800" dirty="0">
              <a:latin typeface="Open Sans"/>
              <a:cs typeface="Open Sans"/>
            </a:endParaRPr>
          </a:p>
          <a:p>
            <a:pPr marL="469265" indent="-366395">
              <a:lnSpc>
                <a:spcPct val="100000"/>
              </a:lnSpc>
              <a:spcBef>
                <a:spcPts val="315"/>
              </a:spcBef>
              <a:buClr>
                <a:srgbClr val="2841F9"/>
              </a:buClr>
              <a:buFont typeface="Arial"/>
              <a:buChar char="■"/>
              <a:tabLst>
                <a:tab pos="469265" algn="l"/>
              </a:tabLst>
            </a:pPr>
            <a:r>
              <a:rPr sz="1800" spc="-10" dirty="0">
                <a:latin typeface="Open Sans"/>
                <a:cs typeface="Open Sans"/>
              </a:rPr>
              <a:t>everyone</a:t>
            </a:r>
            <a:r>
              <a:rPr sz="1800" spc="-35" dirty="0">
                <a:latin typeface="Open Sans"/>
                <a:cs typeface="Open Sans"/>
              </a:rPr>
              <a:t> </a:t>
            </a:r>
            <a:r>
              <a:rPr sz="1800" dirty="0">
                <a:latin typeface="Open Sans"/>
                <a:cs typeface="Open Sans"/>
              </a:rPr>
              <a:t>is</a:t>
            </a:r>
            <a:r>
              <a:rPr sz="1800" spc="-35" dirty="0">
                <a:latin typeface="Open Sans"/>
                <a:cs typeface="Open Sans"/>
              </a:rPr>
              <a:t> </a:t>
            </a:r>
            <a:r>
              <a:rPr sz="1800" dirty="0">
                <a:latin typeface="Open Sans"/>
                <a:cs typeface="Open Sans"/>
              </a:rPr>
              <a:t>on</a:t>
            </a:r>
            <a:r>
              <a:rPr sz="1800" spc="-30" dirty="0">
                <a:latin typeface="Open Sans"/>
                <a:cs typeface="Open Sans"/>
              </a:rPr>
              <a:t> </a:t>
            </a:r>
            <a:r>
              <a:rPr sz="1800" dirty="0">
                <a:latin typeface="Open Sans"/>
                <a:cs typeface="Open Sans"/>
              </a:rPr>
              <a:t>duty</a:t>
            </a:r>
            <a:r>
              <a:rPr sz="1800" spc="-35" dirty="0">
                <a:latin typeface="Open Sans"/>
                <a:cs typeface="Open Sans"/>
              </a:rPr>
              <a:t> </a:t>
            </a:r>
            <a:r>
              <a:rPr sz="1800" dirty="0">
                <a:latin typeface="Open Sans"/>
                <a:cs typeface="Open Sans"/>
              </a:rPr>
              <a:t>146</a:t>
            </a:r>
            <a:r>
              <a:rPr sz="1800" spc="-35" dirty="0">
                <a:latin typeface="Open Sans"/>
                <a:cs typeface="Open Sans"/>
              </a:rPr>
              <a:t> </a:t>
            </a:r>
            <a:r>
              <a:rPr sz="1800" dirty="0">
                <a:latin typeface="Open Sans"/>
                <a:cs typeface="Open Sans"/>
              </a:rPr>
              <a:t>days</a:t>
            </a:r>
            <a:r>
              <a:rPr sz="1800" spc="-30" dirty="0">
                <a:latin typeface="Open Sans"/>
                <a:cs typeface="Open Sans"/>
              </a:rPr>
              <a:t> </a:t>
            </a:r>
            <a:r>
              <a:rPr sz="1800" dirty="0">
                <a:latin typeface="Open Sans"/>
                <a:cs typeface="Open Sans"/>
              </a:rPr>
              <a:t>a</a:t>
            </a:r>
            <a:r>
              <a:rPr sz="1800" spc="-35" dirty="0">
                <a:latin typeface="Open Sans"/>
                <a:cs typeface="Open Sans"/>
              </a:rPr>
              <a:t> </a:t>
            </a:r>
            <a:r>
              <a:rPr sz="1800" dirty="0">
                <a:latin typeface="Open Sans"/>
                <a:cs typeface="Open Sans"/>
              </a:rPr>
              <a:t>year</a:t>
            </a:r>
            <a:r>
              <a:rPr sz="1800" spc="-35" dirty="0">
                <a:latin typeface="Open Sans"/>
                <a:cs typeface="Open Sans"/>
              </a:rPr>
              <a:t> </a:t>
            </a:r>
            <a:r>
              <a:rPr sz="1800" dirty="0">
                <a:latin typeface="Open Sans"/>
                <a:cs typeface="Open Sans"/>
              </a:rPr>
              <a:t>(almost</a:t>
            </a:r>
            <a:r>
              <a:rPr sz="1800" spc="-30" dirty="0">
                <a:latin typeface="Open Sans"/>
                <a:cs typeface="Open Sans"/>
              </a:rPr>
              <a:t> </a:t>
            </a:r>
            <a:r>
              <a:rPr sz="1800" dirty="0">
                <a:latin typeface="Open Sans"/>
                <a:cs typeface="Open Sans"/>
              </a:rPr>
              <a:t>every</a:t>
            </a:r>
            <a:r>
              <a:rPr sz="1800" spc="-35" dirty="0">
                <a:latin typeface="Open Sans"/>
                <a:cs typeface="Open Sans"/>
              </a:rPr>
              <a:t> </a:t>
            </a:r>
            <a:r>
              <a:rPr sz="1800" dirty="0">
                <a:latin typeface="Open Sans"/>
                <a:cs typeface="Open Sans"/>
              </a:rPr>
              <a:t>2nd</a:t>
            </a:r>
            <a:r>
              <a:rPr sz="1800" spc="-35" dirty="0">
                <a:latin typeface="Open Sans"/>
                <a:cs typeface="Open Sans"/>
              </a:rPr>
              <a:t> </a:t>
            </a:r>
            <a:r>
              <a:rPr sz="1800" spc="-10" dirty="0">
                <a:latin typeface="Open Sans"/>
                <a:cs typeface="Open Sans"/>
              </a:rPr>
              <a:t>week)!</a:t>
            </a:r>
            <a:endParaRPr sz="1800" dirty="0">
              <a:latin typeface="Open Sans"/>
              <a:cs typeface="Open Sans"/>
            </a:endParaRPr>
          </a:p>
          <a:p>
            <a:pPr>
              <a:lnSpc>
                <a:spcPct val="100000"/>
              </a:lnSpc>
              <a:spcBef>
                <a:spcPts val="20"/>
              </a:spcBef>
            </a:pPr>
            <a:endParaRPr sz="1800" dirty="0">
              <a:latin typeface="Open Sans"/>
              <a:cs typeface="Open Sans"/>
            </a:endParaRPr>
          </a:p>
          <a:p>
            <a:pPr marL="469900" marR="5080" indent="-457200">
              <a:lnSpc>
                <a:spcPct val="114599"/>
              </a:lnSpc>
              <a:tabLst>
                <a:tab pos="469265" algn="l"/>
              </a:tabLst>
            </a:pPr>
            <a:r>
              <a:rPr lang="en-IN" b="1" i="1" spc="1000" dirty="0">
                <a:latin typeface="MS PGothic"/>
                <a:cs typeface="Open Sans"/>
              </a:rPr>
              <a:t>"</a:t>
            </a:r>
            <a:r>
              <a:rPr sz="2400" b="1" i="1" dirty="0" err="1" smtClean="0">
                <a:solidFill>
                  <a:srgbClr val="00B050"/>
                </a:solidFill>
                <a:latin typeface="Open Sans"/>
                <a:cs typeface="Open Sans"/>
              </a:rPr>
              <a:t>DevOps</a:t>
            </a:r>
            <a:r>
              <a:rPr sz="2400" b="1" i="1" spc="-70" dirty="0" smtClean="0">
                <a:solidFill>
                  <a:srgbClr val="00B050"/>
                </a:solidFill>
                <a:latin typeface="Open Sans"/>
                <a:cs typeface="Open Sans"/>
              </a:rPr>
              <a:t> </a:t>
            </a:r>
            <a:r>
              <a:rPr sz="2400" b="1" i="1" dirty="0">
                <a:solidFill>
                  <a:srgbClr val="00B050"/>
                </a:solidFill>
                <a:latin typeface="Open Sans"/>
                <a:cs typeface="Open Sans"/>
              </a:rPr>
              <a:t>alone</a:t>
            </a:r>
            <a:r>
              <a:rPr sz="2400" b="1" i="1" spc="-70" dirty="0">
                <a:solidFill>
                  <a:srgbClr val="00B050"/>
                </a:solidFill>
                <a:latin typeface="Open Sans"/>
                <a:cs typeface="Open Sans"/>
              </a:rPr>
              <a:t> </a:t>
            </a:r>
            <a:r>
              <a:rPr sz="2400" b="1" i="1" dirty="0">
                <a:solidFill>
                  <a:srgbClr val="00B050"/>
                </a:solidFill>
                <a:latin typeface="Open Sans"/>
                <a:cs typeface="Open Sans"/>
              </a:rPr>
              <a:t>can't</a:t>
            </a:r>
            <a:r>
              <a:rPr sz="2400" b="1" i="1" spc="-70" dirty="0">
                <a:solidFill>
                  <a:srgbClr val="00B050"/>
                </a:solidFill>
                <a:latin typeface="Open Sans"/>
                <a:cs typeface="Open Sans"/>
              </a:rPr>
              <a:t> </a:t>
            </a:r>
            <a:r>
              <a:rPr sz="2400" b="1" i="1" spc="-10" dirty="0">
                <a:solidFill>
                  <a:srgbClr val="00B050"/>
                </a:solidFill>
                <a:latin typeface="Open Sans"/>
                <a:cs typeface="Open Sans"/>
              </a:rPr>
              <a:t>reasonably</a:t>
            </a:r>
            <a:r>
              <a:rPr sz="2400" b="1" i="1" spc="-70" dirty="0">
                <a:solidFill>
                  <a:srgbClr val="00B050"/>
                </a:solidFill>
                <a:latin typeface="Open Sans"/>
                <a:cs typeface="Open Sans"/>
              </a:rPr>
              <a:t> </a:t>
            </a:r>
            <a:r>
              <a:rPr sz="2400" b="1" i="1" dirty="0">
                <a:solidFill>
                  <a:srgbClr val="00B050"/>
                </a:solidFill>
                <a:latin typeface="Open Sans"/>
                <a:cs typeface="Open Sans"/>
              </a:rPr>
              <a:t>operate</a:t>
            </a:r>
            <a:r>
              <a:rPr sz="2400" b="1" i="1" spc="-70" dirty="0">
                <a:solidFill>
                  <a:srgbClr val="00B050"/>
                </a:solidFill>
                <a:latin typeface="Open Sans"/>
                <a:cs typeface="Open Sans"/>
              </a:rPr>
              <a:t> </a:t>
            </a:r>
            <a:r>
              <a:rPr sz="2400" b="1" i="1" dirty="0">
                <a:solidFill>
                  <a:srgbClr val="00B050"/>
                </a:solidFill>
                <a:latin typeface="Open Sans"/>
                <a:cs typeface="Open Sans"/>
              </a:rPr>
              <a:t>critical</a:t>
            </a:r>
            <a:r>
              <a:rPr sz="2400" b="1" i="1" spc="-70" dirty="0">
                <a:solidFill>
                  <a:srgbClr val="00B050"/>
                </a:solidFill>
                <a:latin typeface="Open Sans"/>
                <a:cs typeface="Open Sans"/>
              </a:rPr>
              <a:t> </a:t>
            </a:r>
            <a:r>
              <a:rPr sz="2400" b="1" i="1" dirty="0">
                <a:solidFill>
                  <a:srgbClr val="00B050"/>
                </a:solidFill>
                <a:latin typeface="Open Sans"/>
                <a:cs typeface="Open Sans"/>
              </a:rPr>
              <a:t>systems</a:t>
            </a:r>
            <a:r>
              <a:rPr sz="2400" b="1" i="1" spc="-70" dirty="0">
                <a:solidFill>
                  <a:srgbClr val="00B050"/>
                </a:solidFill>
                <a:latin typeface="Open Sans"/>
                <a:cs typeface="Open Sans"/>
              </a:rPr>
              <a:t> </a:t>
            </a:r>
            <a:r>
              <a:rPr sz="2400" b="1" i="1" dirty="0">
                <a:solidFill>
                  <a:srgbClr val="00B050"/>
                </a:solidFill>
                <a:latin typeface="Open Sans"/>
                <a:cs typeface="Open Sans"/>
              </a:rPr>
              <a:t>24/7</a:t>
            </a:r>
            <a:r>
              <a:rPr sz="2400" b="1" i="1" spc="-70" dirty="0">
                <a:solidFill>
                  <a:srgbClr val="00B050"/>
                </a:solidFill>
                <a:latin typeface="Open Sans"/>
                <a:cs typeface="Open Sans"/>
              </a:rPr>
              <a:t> </a:t>
            </a:r>
            <a:r>
              <a:rPr sz="2400" b="1" i="1" spc="-25" dirty="0">
                <a:solidFill>
                  <a:srgbClr val="00B050"/>
                </a:solidFill>
                <a:latin typeface="Open Sans"/>
                <a:cs typeface="Open Sans"/>
              </a:rPr>
              <a:t>and </a:t>
            </a:r>
            <a:r>
              <a:rPr sz="2400" b="1" i="1" dirty="0">
                <a:solidFill>
                  <a:srgbClr val="00B050"/>
                </a:solidFill>
                <a:latin typeface="Open Sans"/>
                <a:cs typeface="Open Sans"/>
              </a:rPr>
              <a:t>deliver</a:t>
            </a:r>
            <a:r>
              <a:rPr sz="2400" b="1" i="1" spc="-45" dirty="0">
                <a:solidFill>
                  <a:srgbClr val="00B050"/>
                </a:solidFill>
                <a:latin typeface="Open Sans"/>
                <a:cs typeface="Open Sans"/>
              </a:rPr>
              <a:t> </a:t>
            </a:r>
            <a:r>
              <a:rPr sz="2400" b="1" i="1" spc="-10" dirty="0">
                <a:solidFill>
                  <a:srgbClr val="00B050"/>
                </a:solidFill>
                <a:latin typeface="Open Sans"/>
                <a:cs typeface="Open Sans"/>
              </a:rPr>
              <a:t>features</a:t>
            </a:r>
            <a:r>
              <a:rPr sz="2400" b="1" i="1" spc="-40" dirty="0">
                <a:solidFill>
                  <a:srgbClr val="00B050"/>
                </a:solidFill>
                <a:latin typeface="Open Sans"/>
                <a:cs typeface="Open Sans"/>
              </a:rPr>
              <a:t> </a:t>
            </a:r>
            <a:r>
              <a:rPr sz="2400" b="1" i="1" dirty="0">
                <a:solidFill>
                  <a:srgbClr val="00B050"/>
                </a:solidFill>
                <a:latin typeface="Open Sans"/>
                <a:cs typeface="Open Sans"/>
              </a:rPr>
              <a:t>on</a:t>
            </a:r>
            <a:r>
              <a:rPr sz="2400" b="1" i="1" spc="-40" dirty="0">
                <a:solidFill>
                  <a:srgbClr val="00B050"/>
                </a:solidFill>
                <a:latin typeface="Open Sans"/>
                <a:cs typeface="Open Sans"/>
              </a:rPr>
              <a:t> </a:t>
            </a:r>
            <a:r>
              <a:rPr sz="2400" b="1" i="1" dirty="0">
                <a:solidFill>
                  <a:srgbClr val="00B050"/>
                </a:solidFill>
                <a:latin typeface="Open Sans"/>
                <a:cs typeface="Open Sans"/>
              </a:rPr>
              <a:t>high</a:t>
            </a:r>
            <a:r>
              <a:rPr sz="2400" b="1" i="1" spc="-40" dirty="0">
                <a:solidFill>
                  <a:srgbClr val="00B050"/>
                </a:solidFill>
                <a:latin typeface="Open Sans"/>
                <a:cs typeface="Open Sans"/>
              </a:rPr>
              <a:t> </a:t>
            </a:r>
            <a:r>
              <a:rPr sz="2400" b="1" i="1" spc="-10" dirty="0" smtClean="0">
                <a:solidFill>
                  <a:srgbClr val="00B050"/>
                </a:solidFill>
                <a:latin typeface="Open Sans"/>
                <a:cs typeface="Open Sans"/>
              </a:rPr>
              <a:t>quality</a:t>
            </a:r>
            <a:r>
              <a:rPr lang="en-IN" sz="2400" b="1" i="1" spc="-10" dirty="0" smtClean="0">
                <a:solidFill>
                  <a:srgbClr val="00B050"/>
                </a:solidFill>
                <a:latin typeface="Open Sans"/>
                <a:cs typeface="Open Sans"/>
              </a:rPr>
              <a:t> “</a:t>
            </a:r>
            <a:endParaRPr sz="2400" i="1" dirty="0">
              <a:solidFill>
                <a:srgbClr val="00B050"/>
              </a:solidFill>
              <a:latin typeface="Open Sans"/>
              <a:cs typeface="Open Sans"/>
            </a:endParaRPr>
          </a:p>
        </p:txBody>
      </p:sp>
      <p:pic>
        <p:nvPicPr>
          <p:cNvPr id="9" name="Picture 8"/>
          <p:cNvPicPr>
            <a:picLocks noChangeAspect="1"/>
          </p:cNvPicPr>
          <p:nvPr/>
        </p:nvPicPr>
        <p:blipFill>
          <a:blip r:embed="rId3"/>
          <a:stretch>
            <a:fillRect/>
          </a:stretch>
        </p:blipFill>
        <p:spPr>
          <a:xfrm flipV="1">
            <a:off x="0" y="4781550"/>
            <a:ext cx="9144000" cy="36195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4725" y="281225"/>
            <a:ext cx="7780020" cy="430887"/>
          </a:xfrm>
        </p:spPr>
        <p:txBody>
          <a:bodyPr/>
          <a:lstStyle/>
          <a:p>
            <a:r>
              <a:rPr lang="en-IN" dirty="0" smtClean="0"/>
              <a:t>What is SRE ?</a:t>
            </a:r>
            <a:endParaRPr lang="en-IN" dirty="0"/>
          </a:p>
        </p:txBody>
      </p:sp>
      <p:sp>
        <p:nvSpPr>
          <p:cNvPr id="3" name="Text Placeholder 2"/>
          <p:cNvSpPr>
            <a:spLocks noGrp="1"/>
          </p:cNvSpPr>
          <p:nvPr>
            <p:ph type="body" idx="1"/>
          </p:nvPr>
        </p:nvSpPr>
        <p:spPr>
          <a:xfrm>
            <a:off x="152400" y="895350"/>
            <a:ext cx="8762999" cy="3877985"/>
          </a:xfrm>
        </p:spPr>
        <p:txBody>
          <a:bodyPr/>
          <a:lstStyle/>
          <a:p>
            <a:pPr marL="285750" indent="-285750">
              <a:buFont typeface="Wingdings" panose="05000000000000000000" pitchFamily="2" charset="2"/>
              <a:buChar char="ü"/>
            </a:pPr>
            <a:r>
              <a:rPr lang="en-US" sz="1800" dirty="0"/>
              <a:t>It’s an approach to IT operations. </a:t>
            </a:r>
            <a:r>
              <a:rPr lang="en-US" sz="1800" dirty="0" smtClean="0"/>
              <a:t/>
            </a:r>
            <a:br>
              <a:rPr lang="en-US" sz="1800" dirty="0" smtClean="0"/>
            </a:br>
            <a:endParaRPr lang="en-US" sz="1800" dirty="0" smtClean="0"/>
          </a:p>
          <a:p>
            <a:pPr marL="285750" indent="-285750">
              <a:buFont typeface="Wingdings" panose="05000000000000000000" pitchFamily="2" charset="2"/>
              <a:buChar char="ü"/>
            </a:pPr>
            <a:r>
              <a:rPr lang="en-US" sz="1800" dirty="0" smtClean="0"/>
              <a:t>SRE </a:t>
            </a:r>
            <a:r>
              <a:rPr lang="en-US" sz="1800" dirty="0"/>
              <a:t>teams use the software to manage systems, solve problems, and automate operations </a:t>
            </a:r>
            <a:r>
              <a:rPr lang="en-US" sz="1800" dirty="0" smtClean="0"/>
              <a:t>tasks.</a:t>
            </a:r>
            <a:br>
              <a:rPr lang="en-US" sz="1800" dirty="0" smtClean="0"/>
            </a:br>
            <a:endParaRPr lang="en-US" sz="1800" dirty="0" smtClean="0"/>
          </a:p>
          <a:p>
            <a:pPr marL="285750" indent="-285750">
              <a:buFont typeface="Wingdings" panose="05000000000000000000" pitchFamily="2" charset="2"/>
              <a:buChar char="ü"/>
            </a:pPr>
            <a:r>
              <a:rPr lang="en-US" sz="1800" dirty="0" smtClean="0"/>
              <a:t>SRE </a:t>
            </a:r>
            <a:r>
              <a:rPr lang="en-US" sz="1800" dirty="0"/>
              <a:t>teams take the tasks that IT operations teams have done, often manually, and instead give them to engineers or ops teams who use tools and automation to solve problems and manage production </a:t>
            </a:r>
            <a:r>
              <a:rPr lang="en-US" sz="1800" dirty="0" smtClean="0"/>
              <a:t>systems.</a:t>
            </a:r>
            <a:br>
              <a:rPr lang="en-US" sz="1800" dirty="0" smtClean="0"/>
            </a:br>
            <a:endParaRPr lang="en-US" sz="1800" dirty="0" smtClean="0"/>
          </a:p>
          <a:p>
            <a:pPr marL="285750" indent="-285750">
              <a:buFont typeface="Wingdings" panose="05000000000000000000" pitchFamily="2" charset="2"/>
              <a:buChar char="ü"/>
            </a:pPr>
            <a:r>
              <a:rPr lang="en-US" sz="1800" dirty="0" smtClean="0"/>
              <a:t>It’s </a:t>
            </a:r>
            <a:r>
              <a:rPr lang="en-US" sz="1800" dirty="0"/>
              <a:t>a </a:t>
            </a:r>
            <a:r>
              <a:rPr lang="en-US" sz="1800" dirty="0" smtClean="0"/>
              <a:t>practice </a:t>
            </a:r>
            <a:r>
              <a:rPr lang="en-US" sz="1800" dirty="0"/>
              <a:t>while creating scalable and highly reliable software systems. </a:t>
            </a:r>
            <a:r>
              <a:rPr lang="en-US" sz="1800" dirty="0" smtClean="0"/>
              <a:t/>
            </a:r>
            <a:br>
              <a:rPr lang="en-US" sz="1800" dirty="0" smtClean="0"/>
            </a:br>
            <a:endParaRPr lang="en-US" sz="1800" dirty="0" smtClean="0"/>
          </a:p>
          <a:p>
            <a:pPr marL="285750" indent="-285750">
              <a:buFont typeface="Wingdings" panose="05000000000000000000" pitchFamily="2" charset="2"/>
              <a:buChar char="ü"/>
            </a:pPr>
            <a:r>
              <a:rPr lang="en-US" sz="1800" dirty="0" smtClean="0"/>
              <a:t>It </a:t>
            </a:r>
            <a:r>
              <a:rPr lang="en-US" sz="1800" dirty="0"/>
              <a:t>helps organizations manage massive infrastructure through code, which is more scalable and sustainable for system admins managing hundreds of thousands of machines.</a:t>
            </a:r>
            <a:endParaRPr lang="en-IN" sz="1800" dirty="0"/>
          </a:p>
        </p:txBody>
      </p:sp>
      <p:sp>
        <p:nvSpPr>
          <p:cNvPr id="4" name="Date Placeholder 3"/>
          <p:cNvSpPr>
            <a:spLocks noGrp="1"/>
          </p:cNvSpPr>
          <p:nvPr>
            <p:ph type="dt" sz="half" idx="6"/>
          </p:nvPr>
        </p:nvSpPr>
        <p:spPr/>
        <p:txBody>
          <a:bodyPr/>
          <a:lstStyle/>
          <a:p>
            <a:pPr marL="12700">
              <a:lnSpc>
                <a:spcPct val="100000"/>
              </a:lnSpc>
              <a:spcBef>
                <a:spcPts val="85"/>
              </a:spcBef>
            </a:pPr>
            <a:endParaRPr lang="en-IN" spc="-10" dirty="0"/>
          </a:p>
        </p:txBody>
      </p:sp>
      <p:pic>
        <p:nvPicPr>
          <p:cNvPr id="5" name="Picture 4"/>
          <p:cNvPicPr>
            <a:picLocks noChangeAspect="1"/>
          </p:cNvPicPr>
          <p:nvPr/>
        </p:nvPicPr>
        <p:blipFill>
          <a:blip r:embed="rId2"/>
          <a:stretch>
            <a:fillRect/>
          </a:stretch>
        </p:blipFill>
        <p:spPr>
          <a:xfrm flipV="1">
            <a:off x="0" y="4781550"/>
            <a:ext cx="9144000" cy="361950"/>
          </a:xfrm>
          <a:prstGeom prst="rect">
            <a:avLst/>
          </a:prstGeom>
        </p:spPr>
      </p:pic>
    </p:spTree>
    <p:extLst>
      <p:ext uri="{BB962C8B-B14F-4D97-AF65-F5344CB8AC3E}">
        <p14:creationId xmlns:p14="http://schemas.microsoft.com/office/powerpoint/2010/main" val="32047897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894978" y="1304666"/>
            <a:ext cx="5347335" cy="1490345"/>
          </a:xfrm>
          <a:prstGeom prst="rect">
            <a:avLst/>
          </a:prstGeom>
        </p:spPr>
        <p:txBody>
          <a:bodyPr vert="horz" wrap="square" lIns="0" tIns="10160" rIns="0" bIns="0" rtlCol="0">
            <a:spAutoFit/>
          </a:bodyPr>
          <a:lstStyle/>
          <a:p>
            <a:pPr marL="1240790" marR="5080" indent="-1228725">
              <a:lnSpc>
                <a:spcPct val="100299"/>
              </a:lnSpc>
              <a:spcBef>
                <a:spcPts val="80"/>
              </a:spcBef>
            </a:pPr>
            <a:r>
              <a:rPr sz="4800" dirty="0"/>
              <a:t>Regulate</a:t>
            </a:r>
            <a:r>
              <a:rPr sz="4800" spc="-140" dirty="0"/>
              <a:t> </a:t>
            </a:r>
            <a:r>
              <a:rPr sz="4800" dirty="0"/>
              <a:t>the</a:t>
            </a:r>
            <a:r>
              <a:rPr sz="4800" spc="-140" dirty="0"/>
              <a:t> </a:t>
            </a:r>
            <a:r>
              <a:rPr sz="4800" spc="-25" dirty="0"/>
              <a:t>own </a:t>
            </a:r>
            <a:r>
              <a:rPr sz="4800" spc="-10" dirty="0"/>
              <a:t>workload</a:t>
            </a:r>
            <a:endParaRPr sz="4800"/>
          </a:p>
        </p:txBody>
      </p:sp>
      <p:sp>
        <p:nvSpPr>
          <p:cNvPr id="3" name="object 3"/>
          <p:cNvSpPr txBox="1">
            <a:spLocks noGrp="1"/>
          </p:cNvSpPr>
          <p:nvPr>
            <p:ph type="dt" sz="half" idx="6"/>
          </p:nvPr>
        </p:nvSpPr>
        <p:spPr>
          <a:prstGeom prst="rect">
            <a:avLst/>
          </a:prstGeom>
        </p:spPr>
        <p:txBody>
          <a:bodyPr vert="horz" wrap="square" lIns="0" tIns="10795" rIns="0" bIns="0" rtlCol="0">
            <a:spAutoFit/>
          </a:bodyPr>
          <a:lstStyle/>
          <a:p>
            <a:pPr marL="12700">
              <a:lnSpc>
                <a:spcPct val="100000"/>
              </a:lnSpc>
              <a:spcBef>
                <a:spcPts val="85"/>
              </a:spcBef>
            </a:pPr>
            <a:endParaRPr spc="-10" dirty="0"/>
          </a:p>
        </p:txBody>
      </p:sp>
      <p:sp>
        <p:nvSpPr>
          <p:cNvPr id="4" name="object 4"/>
          <p:cNvSpPr txBox="1"/>
          <p:nvPr/>
        </p:nvSpPr>
        <p:spPr>
          <a:xfrm>
            <a:off x="2334349" y="4909124"/>
            <a:ext cx="1309370" cy="153670"/>
          </a:xfrm>
          <a:prstGeom prst="rect">
            <a:avLst/>
          </a:prstGeom>
        </p:spPr>
        <p:txBody>
          <a:bodyPr vert="horz" wrap="square" lIns="0" tIns="10795" rIns="0" bIns="0" rtlCol="0">
            <a:spAutoFit/>
          </a:bodyPr>
          <a:lstStyle/>
          <a:p>
            <a:pPr marL="12700">
              <a:lnSpc>
                <a:spcPct val="100000"/>
              </a:lnSpc>
              <a:spcBef>
                <a:spcPts val="85"/>
              </a:spcBef>
            </a:pPr>
            <a:r>
              <a:rPr sz="800" spc="-10" dirty="0">
                <a:solidFill>
                  <a:srgbClr val="FFFFFF"/>
                </a:solidFill>
                <a:latin typeface="Source Sans Pro"/>
                <a:cs typeface="Source Sans Pro"/>
                <a:hlinkClick r:id="rId2"/>
              </a:rPr>
              <a:t>info@container-solutions.com</a:t>
            </a:r>
            <a:endParaRPr sz="800">
              <a:latin typeface="Source Sans Pro"/>
              <a:cs typeface="Source Sans Pro"/>
            </a:endParaRPr>
          </a:p>
        </p:txBody>
      </p:sp>
      <p:sp>
        <p:nvSpPr>
          <p:cNvPr id="6" name="object 6"/>
          <p:cNvSpPr txBox="1"/>
          <p:nvPr/>
        </p:nvSpPr>
        <p:spPr>
          <a:xfrm>
            <a:off x="7420196" y="4909124"/>
            <a:ext cx="701040" cy="153670"/>
          </a:xfrm>
          <a:prstGeom prst="rect">
            <a:avLst/>
          </a:prstGeom>
        </p:spPr>
        <p:txBody>
          <a:bodyPr vert="horz" wrap="square" lIns="0" tIns="10795" rIns="0" bIns="0" rtlCol="0">
            <a:spAutoFit/>
          </a:bodyPr>
          <a:lstStyle/>
          <a:p>
            <a:pPr marL="12700">
              <a:lnSpc>
                <a:spcPct val="100000"/>
              </a:lnSpc>
              <a:spcBef>
                <a:spcPts val="85"/>
              </a:spcBef>
            </a:pPr>
            <a:r>
              <a:rPr sz="800" spc="-10" dirty="0">
                <a:solidFill>
                  <a:srgbClr val="FFFFFF"/>
                </a:solidFill>
                <a:latin typeface="Source Sans Pro"/>
                <a:cs typeface="Source Sans Pro"/>
              </a:rPr>
              <a:t>@michmueller_</a:t>
            </a:r>
            <a:endParaRPr sz="800">
              <a:latin typeface="Source Sans Pro"/>
              <a:cs typeface="Source Sans Pro"/>
            </a:endParaRPr>
          </a:p>
        </p:txBody>
      </p:sp>
      <p:pic>
        <p:nvPicPr>
          <p:cNvPr id="7" name="Picture 6"/>
          <p:cNvPicPr>
            <a:picLocks noChangeAspect="1"/>
          </p:cNvPicPr>
          <p:nvPr/>
        </p:nvPicPr>
        <p:blipFill>
          <a:blip r:embed="rId3"/>
          <a:stretch>
            <a:fillRect/>
          </a:stretch>
        </p:blipFill>
        <p:spPr>
          <a:xfrm flipV="1">
            <a:off x="0" y="4781550"/>
            <a:ext cx="9144000" cy="36195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87628" y="238216"/>
            <a:ext cx="7780020" cy="430887"/>
          </a:xfrm>
        </p:spPr>
        <p:txBody>
          <a:bodyPr/>
          <a:lstStyle/>
          <a:p>
            <a:r>
              <a:rPr lang="en-IN" dirty="0"/>
              <a:t>Service Level Agreement (SLA):</a:t>
            </a:r>
          </a:p>
        </p:txBody>
      </p:sp>
      <p:sp>
        <p:nvSpPr>
          <p:cNvPr id="3" name="Text Placeholder 2"/>
          <p:cNvSpPr>
            <a:spLocks noGrp="1"/>
          </p:cNvSpPr>
          <p:nvPr>
            <p:ph type="body" idx="1"/>
          </p:nvPr>
        </p:nvSpPr>
        <p:spPr>
          <a:xfrm>
            <a:off x="152400" y="819150"/>
            <a:ext cx="8686800" cy="3877985"/>
          </a:xfrm>
        </p:spPr>
        <p:txBody>
          <a:bodyPr/>
          <a:lstStyle/>
          <a:p>
            <a:r>
              <a:rPr lang="en-US" sz="1800" dirty="0">
                <a:solidFill>
                  <a:srgbClr val="0070C0"/>
                </a:solidFill>
              </a:rPr>
              <a:t>What it is: </a:t>
            </a:r>
            <a:endParaRPr lang="en-US" sz="1800" dirty="0" smtClean="0">
              <a:solidFill>
                <a:srgbClr val="0070C0"/>
              </a:solidFill>
            </a:endParaRPr>
          </a:p>
          <a:p>
            <a:r>
              <a:rPr lang="en-US" sz="1800" i="1" dirty="0" smtClean="0"/>
              <a:t>“A </a:t>
            </a:r>
            <a:r>
              <a:rPr lang="en-US" sz="1800" i="1" dirty="0"/>
              <a:t>formal contract between a service provider and a customer that specifies the level of service the provider will deliver and the penalties for failing to meet those service </a:t>
            </a:r>
            <a:r>
              <a:rPr lang="en-US" sz="1800" i="1" dirty="0" smtClean="0"/>
              <a:t>levels”</a:t>
            </a:r>
            <a:endParaRPr lang="en-US" sz="1800" i="1" dirty="0"/>
          </a:p>
          <a:p>
            <a:endParaRPr lang="en-US" sz="1800" dirty="0" smtClean="0"/>
          </a:p>
          <a:p>
            <a:r>
              <a:rPr lang="en-US" sz="1800" dirty="0">
                <a:solidFill>
                  <a:srgbClr val="0070C0"/>
                </a:solidFill>
              </a:rPr>
              <a:t>Purpose</a:t>
            </a:r>
            <a:r>
              <a:rPr lang="en-US" sz="1800" dirty="0">
                <a:solidFill>
                  <a:srgbClr val="0070C0"/>
                </a:solidFill>
              </a:rPr>
              <a:t>: </a:t>
            </a:r>
            <a:endParaRPr lang="en-US" sz="1800" dirty="0" smtClean="0">
              <a:solidFill>
                <a:srgbClr val="0070C0"/>
              </a:solidFill>
            </a:endParaRPr>
          </a:p>
          <a:p>
            <a:r>
              <a:rPr lang="en-US" sz="1800" dirty="0" smtClean="0"/>
              <a:t>To </a:t>
            </a:r>
            <a:r>
              <a:rPr lang="en-US" sz="1800" dirty="0"/>
              <a:t>set customer expectations and provide a framework for accountability. </a:t>
            </a:r>
          </a:p>
          <a:p>
            <a:endParaRPr lang="en-US" sz="1800" dirty="0" smtClean="0"/>
          </a:p>
          <a:p>
            <a:r>
              <a:rPr lang="en-US" sz="1800" dirty="0">
                <a:solidFill>
                  <a:srgbClr val="0070C0"/>
                </a:solidFill>
              </a:rPr>
              <a:t>Example</a:t>
            </a:r>
            <a:r>
              <a:rPr lang="en-US" sz="1800" dirty="0">
                <a:solidFill>
                  <a:srgbClr val="0070C0"/>
                </a:solidFill>
              </a:rPr>
              <a:t>: </a:t>
            </a:r>
            <a:r>
              <a:rPr lang="en-US" sz="1800" dirty="0"/>
              <a:t>An SLA might promise 99.9% uptime per month, with service credits provided to the customer if this level isn't met. </a:t>
            </a:r>
            <a:endParaRPr lang="en-US" sz="1800" dirty="0" smtClean="0"/>
          </a:p>
          <a:p>
            <a:r>
              <a:rPr lang="en-US" sz="1800" dirty="0">
                <a:solidFill>
                  <a:srgbClr val="0070C0"/>
                </a:solidFill>
              </a:rPr>
              <a:t>Example: </a:t>
            </a:r>
            <a:r>
              <a:rPr lang="en-US" sz="1800" dirty="0"/>
              <a:t>A promise to a customer that 99.0% of requests will complete within five milliseconds, with specific penalties if this promise is broken. </a:t>
            </a:r>
          </a:p>
          <a:p>
            <a:r>
              <a:rPr lang="en-US" sz="1800" dirty="0">
                <a:solidFill>
                  <a:srgbClr val="0070C0"/>
                </a:solidFill>
              </a:rPr>
              <a:t>Example: </a:t>
            </a:r>
            <a:r>
              <a:rPr lang="en-US" sz="1800" dirty="0"/>
              <a:t>A contractual commitment to provide 99.95% uptime, specifying penalties for any breaches. </a:t>
            </a:r>
            <a:endParaRPr lang="en-IN" sz="1800" dirty="0"/>
          </a:p>
        </p:txBody>
      </p:sp>
      <p:sp>
        <p:nvSpPr>
          <p:cNvPr id="4" name="Date Placeholder 3"/>
          <p:cNvSpPr>
            <a:spLocks noGrp="1"/>
          </p:cNvSpPr>
          <p:nvPr>
            <p:ph type="dt" sz="half" idx="6"/>
          </p:nvPr>
        </p:nvSpPr>
        <p:spPr/>
        <p:txBody>
          <a:bodyPr/>
          <a:lstStyle/>
          <a:p>
            <a:pPr marL="12700">
              <a:lnSpc>
                <a:spcPct val="100000"/>
              </a:lnSpc>
              <a:spcBef>
                <a:spcPts val="85"/>
              </a:spcBef>
            </a:pPr>
            <a:endParaRPr lang="en-IN" spc="-10" dirty="0"/>
          </a:p>
        </p:txBody>
      </p:sp>
      <p:pic>
        <p:nvPicPr>
          <p:cNvPr id="6" name="Picture 5"/>
          <p:cNvPicPr>
            <a:picLocks noChangeAspect="1"/>
          </p:cNvPicPr>
          <p:nvPr/>
        </p:nvPicPr>
        <p:blipFill>
          <a:blip r:embed="rId2"/>
          <a:stretch>
            <a:fillRect/>
          </a:stretch>
        </p:blipFill>
        <p:spPr>
          <a:xfrm flipV="1">
            <a:off x="0" y="4781550"/>
            <a:ext cx="9144000" cy="361950"/>
          </a:xfrm>
          <a:prstGeom prst="rect">
            <a:avLst/>
          </a:prstGeom>
        </p:spPr>
      </p:pic>
    </p:spTree>
    <p:extLst>
      <p:ext uri="{BB962C8B-B14F-4D97-AF65-F5344CB8AC3E}">
        <p14:creationId xmlns:p14="http://schemas.microsoft.com/office/powerpoint/2010/main" val="30315704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prstGeom prst="rect">
            <a:avLst/>
          </a:prstGeom>
        </p:spPr>
        <p:txBody>
          <a:bodyPr vert="horz" wrap="square" lIns="0" tIns="379412" rIns="0" bIns="0" rtlCol="0">
            <a:spAutoFit/>
          </a:bodyPr>
          <a:lstStyle/>
          <a:p>
            <a:pPr marL="2014220">
              <a:lnSpc>
                <a:spcPct val="100000"/>
              </a:lnSpc>
              <a:spcBef>
                <a:spcPts val="100"/>
              </a:spcBef>
            </a:pPr>
            <a:r>
              <a:rPr sz="4800" spc="-20" dirty="0"/>
              <a:t>SLOs</a:t>
            </a:r>
            <a:endParaRPr sz="4800"/>
          </a:p>
        </p:txBody>
      </p:sp>
      <p:sp>
        <p:nvSpPr>
          <p:cNvPr id="4" name="object 4"/>
          <p:cNvSpPr txBox="1">
            <a:spLocks noGrp="1"/>
          </p:cNvSpPr>
          <p:nvPr>
            <p:ph type="dt" sz="half" idx="6"/>
          </p:nvPr>
        </p:nvSpPr>
        <p:spPr>
          <a:prstGeom prst="rect">
            <a:avLst/>
          </a:prstGeom>
        </p:spPr>
        <p:txBody>
          <a:bodyPr vert="horz" wrap="square" lIns="0" tIns="10795" rIns="0" bIns="0" rtlCol="0">
            <a:spAutoFit/>
          </a:bodyPr>
          <a:lstStyle/>
          <a:p>
            <a:pPr marL="12700">
              <a:lnSpc>
                <a:spcPct val="100000"/>
              </a:lnSpc>
              <a:spcBef>
                <a:spcPts val="85"/>
              </a:spcBef>
            </a:pPr>
            <a:endParaRPr spc="-10" dirty="0"/>
          </a:p>
        </p:txBody>
      </p:sp>
      <p:sp>
        <p:nvSpPr>
          <p:cNvPr id="5" name="object 5"/>
          <p:cNvSpPr txBox="1"/>
          <p:nvPr/>
        </p:nvSpPr>
        <p:spPr>
          <a:xfrm>
            <a:off x="2334349" y="4909124"/>
            <a:ext cx="1309370" cy="153670"/>
          </a:xfrm>
          <a:prstGeom prst="rect">
            <a:avLst/>
          </a:prstGeom>
        </p:spPr>
        <p:txBody>
          <a:bodyPr vert="horz" wrap="square" lIns="0" tIns="10795" rIns="0" bIns="0" rtlCol="0">
            <a:spAutoFit/>
          </a:bodyPr>
          <a:lstStyle/>
          <a:p>
            <a:pPr marL="12700">
              <a:lnSpc>
                <a:spcPct val="100000"/>
              </a:lnSpc>
              <a:spcBef>
                <a:spcPts val="85"/>
              </a:spcBef>
            </a:pPr>
            <a:r>
              <a:rPr sz="800" spc="-10" dirty="0">
                <a:solidFill>
                  <a:srgbClr val="FFFFFF"/>
                </a:solidFill>
                <a:latin typeface="Source Sans Pro"/>
                <a:cs typeface="Source Sans Pro"/>
                <a:hlinkClick r:id="rId2"/>
              </a:rPr>
              <a:t>info@container-solutions.com</a:t>
            </a:r>
            <a:endParaRPr sz="800">
              <a:latin typeface="Source Sans Pro"/>
              <a:cs typeface="Source Sans Pro"/>
            </a:endParaRPr>
          </a:p>
        </p:txBody>
      </p:sp>
      <p:sp>
        <p:nvSpPr>
          <p:cNvPr id="7" name="object 7"/>
          <p:cNvSpPr txBox="1"/>
          <p:nvPr/>
        </p:nvSpPr>
        <p:spPr>
          <a:xfrm>
            <a:off x="7420196" y="4909124"/>
            <a:ext cx="701040" cy="153670"/>
          </a:xfrm>
          <a:prstGeom prst="rect">
            <a:avLst/>
          </a:prstGeom>
        </p:spPr>
        <p:txBody>
          <a:bodyPr vert="horz" wrap="square" lIns="0" tIns="10795" rIns="0" bIns="0" rtlCol="0">
            <a:spAutoFit/>
          </a:bodyPr>
          <a:lstStyle/>
          <a:p>
            <a:pPr marL="12700">
              <a:lnSpc>
                <a:spcPct val="100000"/>
              </a:lnSpc>
              <a:spcBef>
                <a:spcPts val="85"/>
              </a:spcBef>
            </a:pPr>
            <a:r>
              <a:rPr sz="800" spc="-10" dirty="0">
                <a:solidFill>
                  <a:srgbClr val="FFFFFF"/>
                </a:solidFill>
                <a:latin typeface="Source Sans Pro"/>
                <a:cs typeface="Source Sans Pro"/>
              </a:rPr>
              <a:t>@michmueller_</a:t>
            </a:r>
            <a:endParaRPr sz="800">
              <a:latin typeface="Source Sans Pro"/>
              <a:cs typeface="Source Sans Pro"/>
            </a:endParaRPr>
          </a:p>
        </p:txBody>
      </p:sp>
      <p:sp>
        <p:nvSpPr>
          <p:cNvPr id="3" name="object 3"/>
          <p:cNvSpPr txBox="1"/>
          <p:nvPr/>
        </p:nvSpPr>
        <p:spPr>
          <a:xfrm>
            <a:off x="2699134" y="3060110"/>
            <a:ext cx="3745229" cy="482600"/>
          </a:xfrm>
          <a:prstGeom prst="rect">
            <a:avLst/>
          </a:prstGeom>
        </p:spPr>
        <p:txBody>
          <a:bodyPr vert="horz" wrap="square" lIns="0" tIns="12700" rIns="0" bIns="0" rtlCol="0">
            <a:spAutoFit/>
          </a:bodyPr>
          <a:lstStyle/>
          <a:p>
            <a:pPr marL="12700">
              <a:lnSpc>
                <a:spcPct val="100000"/>
              </a:lnSpc>
              <a:spcBef>
                <a:spcPts val="100"/>
              </a:spcBef>
            </a:pPr>
            <a:r>
              <a:rPr sz="3000" b="1" dirty="0">
                <a:latin typeface="Open Sans"/>
                <a:cs typeface="Open Sans"/>
              </a:rPr>
              <a:t>With</a:t>
            </a:r>
            <a:r>
              <a:rPr sz="3000" b="1" spc="-20" dirty="0">
                <a:latin typeface="Open Sans"/>
                <a:cs typeface="Open Sans"/>
              </a:rPr>
              <a:t> </a:t>
            </a:r>
            <a:r>
              <a:rPr sz="3000" b="1" spc="-10" dirty="0">
                <a:latin typeface="Open Sans"/>
                <a:cs typeface="Open Sans"/>
              </a:rPr>
              <a:t>Consequences</a:t>
            </a:r>
            <a:endParaRPr sz="3000">
              <a:latin typeface="Open Sans"/>
              <a:cs typeface="Open Sans"/>
            </a:endParaRPr>
          </a:p>
        </p:txBody>
      </p:sp>
      <p:pic>
        <p:nvPicPr>
          <p:cNvPr id="8" name="Picture 7"/>
          <p:cNvPicPr>
            <a:picLocks noChangeAspect="1"/>
          </p:cNvPicPr>
          <p:nvPr/>
        </p:nvPicPr>
        <p:blipFill>
          <a:blip r:embed="rId3"/>
          <a:stretch>
            <a:fillRect/>
          </a:stretch>
        </p:blipFill>
        <p:spPr>
          <a:xfrm flipV="1">
            <a:off x="0" y="4781550"/>
            <a:ext cx="9144000" cy="361950"/>
          </a:xfrm>
          <a:prstGeom prst="rect">
            <a:avLst/>
          </a:prstGeom>
        </p:spPr>
      </p:pic>
    </p:spTree>
    <p:extLst>
      <p:ext uri="{BB962C8B-B14F-4D97-AF65-F5344CB8AC3E}">
        <p14:creationId xmlns:p14="http://schemas.microsoft.com/office/powerpoint/2010/main" val="1543980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1181609"/>
            <a:ext cx="9144000" cy="3962400"/>
            <a:chOff x="0" y="1181609"/>
            <a:chExt cx="9144000" cy="3962400"/>
          </a:xfrm>
        </p:grpSpPr>
        <p:pic>
          <p:nvPicPr>
            <p:cNvPr id="3" name="object 3"/>
            <p:cNvPicPr/>
            <p:nvPr/>
          </p:nvPicPr>
          <p:blipFill>
            <a:blip r:embed="rId2" cstate="print"/>
            <a:stretch>
              <a:fillRect/>
            </a:stretch>
          </p:blipFill>
          <p:spPr>
            <a:xfrm>
              <a:off x="3261212" y="1788223"/>
              <a:ext cx="2621699" cy="2621699"/>
            </a:xfrm>
            <a:prstGeom prst="rect">
              <a:avLst/>
            </a:prstGeom>
          </p:spPr>
        </p:pic>
        <p:pic>
          <p:nvPicPr>
            <p:cNvPr id="4" name="object 4"/>
            <p:cNvPicPr/>
            <p:nvPr/>
          </p:nvPicPr>
          <p:blipFill>
            <a:blip r:embed="rId3" cstate="print"/>
            <a:stretch>
              <a:fillRect/>
            </a:stretch>
          </p:blipFill>
          <p:spPr>
            <a:xfrm>
              <a:off x="6364675" y="1752748"/>
              <a:ext cx="2277899" cy="2692499"/>
            </a:xfrm>
            <a:prstGeom prst="rect">
              <a:avLst/>
            </a:prstGeom>
          </p:spPr>
        </p:pic>
        <p:sp>
          <p:nvSpPr>
            <p:cNvPr id="5" name="object 5"/>
            <p:cNvSpPr/>
            <p:nvPr/>
          </p:nvSpPr>
          <p:spPr>
            <a:xfrm>
              <a:off x="6359912" y="1747986"/>
              <a:ext cx="2287905" cy="2702560"/>
            </a:xfrm>
            <a:custGeom>
              <a:avLst/>
              <a:gdLst/>
              <a:ahLst/>
              <a:cxnLst/>
              <a:rect l="l" t="t" r="r" b="b"/>
              <a:pathLst>
                <a:path w="2287904" h="2702560">
                  <a:moveTo>
                    <a:pt x="0" y="0"/>
                  </a:moveTo>
                  <a:lnTo>
                    <a:pt x="2287424" y="0"/>
                  </a:lnTo>
                  <a:lnTo>
                    <a:pt x="2287424" y="2702024"/>
                  </a:lnTo>
                  <a:lnTo>
                    <a:pt x="0" y="2702024"/>
                  </a:lnTo>
                  <a:lnTo>
                    <a:pt x="0" y="0"/>
                  </a:lnTo>
                  <a:close/>
                </a:path>
              </a:pathLst>
            </a:custGeom>
            <a:ln w="9524">
              <a:solidFill>
                <a:srgbClr val="999999"/>
              </a:solidFill>
            </a:ln>
          </p:spPr>
          <p:txBody>
            <a:bodyPr wrap="square" lIns="0" tIns="0" rIns="0" bIns="0" rtlCol="0"/>
            <a:lstStyle/>
            <a:p>
              <a:endParaRPr/>
            </a:p>
          </p:txBody>
        </p:sp>
        <p:pic>
          <p:nvPicPr>
            <p:cNvPr id="6" name="object 6"/>
            <p:cNvPicPr/>
            <p:nvPr/>
          </p:nvPicPr>
          <p:blipFill>
            <a:blip r:embed="rId4" cstate="print"/>
            <a:stretch>
              <a:fillRect/>
            </a:stretch>
          </p:blipFill>
          <p:spPr>
            <a:xfrm>
              <a:off x="515900" y="1191134"/>
              <a:ext cx="2367299" cy="3566399"/>
            </a:xfrm>
            <a:prstGeom prst="rect">
              <a:avLst/>
            </a:prstGeom>
          </p:spPr>
        </p:pic>
        <p:sp>
          <p:nvSpPr>
            <p:cNvPr id="7" name="object 7"/>
            <p:cNvSpPr/>
            <p:nvPr/>
          </p:nvSpPr>
          <p:spPr>
            <a:xfrm>
              <a:off x="511137" y="1186372"/>
              <a:ext cx="2377440" cy="3576320"/>
            </a:xfrm>
            <a:custGeom>
              <a:avLst/>
              <a:gdLst/>
              <a:ahLst/>
              <a:cxnLst/>
              <a:rect l="l" t="t" r="r" b="b"/>
              <a:pathLst>
                <a:path w="2377440" h="3576320">
                  <a:moveTo>
                    <a:pt x="0" y="0"/>
                  </a:moveTo>
                  <a:lnTo>
                    <a:pt x="2376824" y="0"/>
                  </a:lnTo>
                  <a:lnTo>
                    <a:pt x="2376824" y="3575924"/>
                  </a:lnTo>
                  <a:lnTo>
                    <a:pt x="0" y="3575924"/>
                  </a:lnTo>
                  <a:lnTo>
                    <a:pt x="0" y="0"/>
                  </a:lnTo>
                  <a:close/>
                </a:path>
              </a:pathLst>
            </a:custGeom>
            <a:ln w="9524">
              <a:solidFill>
                <a:srgbClr val="999999"/>
              </a:solidFill>
            </a:ln>
          </p:spPr>
          <p:txBody>
            <a:bodyPr wrap="square" lIns="0" tIns="0" rIns="0" bIns="0" rtlCol="0"/>
            <a:lstStyle/>
            <a:p>
              <a:endParaRPr/>
            </a:p>
          </p:txBody>
        </p:sp>
      </p:grpSp>
      <p:sp>
        <p:nvSpPr>
          <p:cNvPr id="8" name="object 8"/>
          <p:cNvSpPr txBox="1">
            <a:spLocks noGrp="1"/>
          </p:cNvSpPr>
          <p:nvPr>
            <p:ph type="title"/>
          </p:nvPr>
        </p:nvSpPr>
        <p:spPr>
          <a:xfrm>
            <a:off x="384725" y="500171"/>
            <a:ext cx="8094980" cy="436880"/>
          </a:xfrm>
          <a:prstGeom prst="rect">
            <a:avLst/>
          </a:prstGeom>
        </p:spPr>
        <p:txBody>
          <a:bodyPr vert="horz" wrap="square" lIns="0" tIns="12700" rIns="0" bIns="0" rtlCol="0">
            <a:spAutoFit/>
          </a:bodyPr>
          <a:lstStyle/>
          <a:p>
            <a:pPr marL="12700">
              <a:lnSpc>
                <a:spcPct val="100000"/>
              </a:lnSpc>
              <a:spcBef>
                <a:spcPts val="100"/>
              </a:spcBef>
            </a:pPr>
            <a:r>
              <a:rPr sz="2700" dirty="0"/>
              <a:t>Which</a:t>
            </a:r>
            <a:r>
              <a:rPr sz="2700" spc="-65" dirty="0"/>
              <a:t> </a:t>
            </a:r>
            <a:r>
              <a:rPr sz="2700" dirty="0"/>
              <a:t>systems</a:t>
            </a:r>
            <a:r>
              <a:rPr sz="2700" spc="-65" dirty="0"/>
              <a:t> </a:t>
            </a:r>
            <a:r>
              <a:rPr sz="2700" dirty="0"/>
              <a:t>should</a:t>
            </a:r>
            <a:r>
              <a:rPr sz="2700" spc="-60" dirty="0"/>
              <a:t> </a:t>
            </a:r>
            <a:r>
              <a:rPr sz="2700" dirty="0"/>
              <a:t>aspire</a:t>
            </a:r>
            <a:r>
              <a:rPr sz="2700" spc="-65" dirty="0"/>
              <a:t> </a:t>
            </a:r>
            <a:r>
              <a:rPr sz="2700" dirty="0"/>
              <a:t>100%</a:t>
            </a:r>
            <a:r>
              <a:rPr sz="2700" spc="-60" dirty="0"/>
              <a:t> </a:t>
            </a:r>
            <a:r>
              <a:rPr sz="2700" spc="-10" dirty="0"/>
              <a:t>availability?</a:t>
            </a:r>
            <a:endParaRPr sz="2700"/>
          </a:p>
        </p:txBody>
      </p:sp>
      <p:sp>
        <p:nvSpPr>
          <p:cNvPr id="9" name="object 9"/>
          <p:cNvSpPr txBox="1">
            <a:spLocks noGrp="1"/>
          </p:cNvSpPr>
          <p:nvPr>
            <p:ph type="dt" sz="half" idx="6"/>
          </p:nvPr>
        </p:nvSpPr>
        <p:spPr>
          <a:prstGeom prst="rect">
            <a:avLst/>
          </a:prstGeom>
        </p:spPr>
        <p:txBody>
          <a:bodyPr vert="horz" wrap="square" lIns="0" tIns="10795" rIns="0" bIns="0" rtlCol="0">
            <a:spAutoFit/>
          </a:bodyPr>
          <a:lstStyle/>
          <a:p>
            <a:pPr marL="12700">
              <a:lnSpc>
                <a:spcPct val="100000"/>
              </a:lnSpc>
              <a:spcBef>
                <a:spcPts val="85"/>
              </a:spcBef>
            </a:pPr>
            <a:endParaRPr spc="-10" dirty="0"/>
          </a:p>
        </p:txBody>
      </p:sp>
      <p:sp>
        <p:nvSpPr>
          <p:cNvPr id="10" name="object 10"/>
          <p:cNvSpPr txBox="1"/>
          <p:nvPr/>
        </p:nvSpPr>
        <p:spPr>
          <a:xfrm>
            <a:off x="2334349" y="4909124"/>
            <a:ext cx="1309370" cy="153670"/>
          </a:xfrm>
          <a:prstGeom prst="rect">
            <a:avLst/>
          </a:prstGeom>
        </p:spPr>
        <p:txBody>
          <a:bodyPr vert="horz" wrap="square" lIns="0" tIns="10795" rIns="0" bIns="0" rtlCol="0">
            <a:spAutoFit/>
          </a:bodyPr>
          <a:lstStyle/>
          <a:p>
            <a:pPr marL="12700">
              <a:lnSpc>
                <a:spcPct val="100000"/>
              </a:lnSpc>
              <a:spcBef>
                <a:spcPts val="85"/>
              </a:spcBef>
            </a:pPr>
            <a:r>
              <a:rPr sz="800" spc="-10" dirty="0">
                <a:solidFill>
                  <a:srgbClr val="FFFFFF"/>
                </a:solidFill>
                <a:latin typeface="Source Sans Pro"/>
                <a:cs typeface="Source Sans Pro"/>
                <a:hlinkClick r:id="rId5"/>
              </a:rPr>
              <a:t>info@container-solutions.com</a:t>
            </a:r>
            <a:endParaRPr sz="800">
              <a:latin typeface="Source Sans Pro"/>
              <a:cs typeface="Source Sans Pro"/>
            </a:endParaRPr>
          </a:p>
        </p:txBody>
      </p:sp>
      <p:sp>
        <p:nvSpPr>
          <p:cNvPr id="12" name="object 12"/>
          <p:cNvSpPr txBox="1"/>
          <p:nvPr/>
        </p:nvSpPr>
        <p:spPr>
          <a:xfrm>
            <a:off x="7420196" y="4909124"/>
            <a:ext cx="701040" cy="153670"/>
          </a:xfrm>
          <a:prstGeom prst="rect">
            <a:avLst/>
          </a:prstGeom>
        </p:spPr>
        <p:txBody>
          <a:bodyPr vert="horz" wrap="square" lIns="0" tIns="10795" rIns="0" bIns="0" rtlCol="0">
            <a:spAutoFit/>
          </a:bodyPr>
          <a:lstStyle/>
          <a:p>
            <a:pPr marL="12700">
              <a:lnSpc>
                <a:spcPct val="100000"/>
              </a:lnSpc>
              <a:spcBef>
                <a:spcPts val="85"/>
              </a:spcBef>
            </a:pPr>
            <a:r>
              <a:rPr sz="800" spc="-10" dirty="0">
                <a:solidFill>
                  <a:srgbClr val="FFFFFF"/>
                </a:solidFill>
                <a:latin typeface="Source Sans Pro"/>
                <a:cs typeface="Source Sans Pro"/>
              </a:rPr>
              <a:t>@michmueller_</a:t>
            </a:r>
            <a:endParaRPr sz="800">
              <a:latin typeface="Source Sans Pro"/>
              <a:cs typeface="Source Sans Pro"/>
            </a:endParaRPr>
          </a:p>
        </p:txBody>
      </p:sp>
      <p:pic>
        <p:nvPicPr>
          <p:cNvPr id="13" name="Picture 12"/>
          <p:cNvPicPr>
            <a:picLocks noChangeAspect="1"/>
          </p:cNvPicPr>
          <p:nvPr/>
        </p:nvPicPr>
        <p:blipFill>
          <a:blip r:embed="rId6"/>
          <a:stretch>
            <a:fillRect/>
          </a:stretch>
        </p:blipFill>
        <p:spPr>
          <a:xfrm flipV="1">
            <a:off x="0" y="4781550"/>
            <a:ext cx="9144000" cy="361950"/>
          </a:xfrm>
          <a:prstGeom prst="rect">
            <a:avLst/>
          </a:prstGeom>
        </p:spPr>
      </p:pic>
    </p:spTree>
    <p:extLst>
      <p:ext uri="{BB962C8B-B14F-4D97-AF65-F5344CB8AC3E}">
        <p14:creationId xmlns:p14="http://schemas.microsoft.com/office/powerpoint/2010/main" val="9226167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4725" y="490138"/>
            <a:ext cx="4724400" cy="452120"/>
          </a:xfrm>
          <a:prstGeom prst="rect">
            <a:avLst/>
          </a:prstGeom>
        </p:spPr>
        <p:txBody>
          <a:bodyPr vert="horz" wrap="square" lIns="0" tIns="12700" rIns="0" bIns="0" rtlCol="0">
            <a:spAutoFit/>
          </a:bodyPr>
          <a:lstStyle/>
          <a:p>
            <a:pPr marL="12700">
              <a:lnSpc>
                <a:spcPct val="100000"/>
              </a:lnSpc>
              <a:spcBef>
                <a:spcPts val="100"/>
              </a:spcBef>
            </a:pPr>
            <a:r>
              <a:rPr dirty="0"/>
              <a:t>Which</a:t>
            </a:r>
            <a:r>
              <a:rPr spc="-95" dirty="0"/>
              <a:t> </a:t>
            </a:r>
            <a:r>
              <a:rPr dirty="0"/>
              <a:t>probably</a:t>
            </a:r>
            <a:r>
              <a:rPr spc="-95" dirty="0"/>
              <a:t> </a:t>
            </a:r>
            <a:r>
              <a:rPr spc="-10" dirty="0"/>
              <a:t>shouldn’t?</a:t>
            </a:r>
          </a:p>
        </p:txBody>
      </p:sp>
      <p:grpSp>
        <p:nvGrpSpPr>
          <p:cNvPr id="3" name="object 3"/>
          <p:cNvGrpSpPr/>
          <p:nvPr/>
        </p:nvGrpSpPr>
        <p:grpSpPr>
          <a:xfrm>
            <a:off x="407100" y="862174"/>
            <a:ext cx="8065134" cy="3917950"/>
            <a:chOff x="407100" y="862174"/>
            <a:chExt cx="8065134" cy="3917950"/>
          </a:xfrm>
        </p:grpSpPr>
        <p:pic>
          <p:nvPicPr>
            <p:cNvPr id="4" name="object 4"/>
            <p:cNvPicPr/>
            <p:nvPr/>
          </p:nvPicPr>
          <p:blipFill>
            <a:blip r:embed="rId2" cstate="print"/>
            <a:stretch>
              <a:fillRect/>
            </a:stretch>
          </p:blipFill>
          <p:spPr>
            <a:xfrm>
              <a:off x="416625" y="1576950"/>
              <a:ext cx="1941299" cy="3106199"/>
            </a:xfrm>
            <a:prstGeom prst="rect">
              <a:avLst/>
            </a:prstGeom>
          </p:spPr>
        </p:pic>
        <p:sp>
          <p:nvSpPr>
            <p:cNvPr id="5" name="object 5"/>
            <p:cNvSpPr/>
            <p:nvPr/>
          </p:nvSpPr>
          <p:spPr>
            <a:xfrm>
              <a:off x="411862" y="1572187"/>
              <a:ext cx="1951355" cy="3115945"/>
            </a:xfrm>
            <a:custGeom>
              <a:avLst/>
              <a:gdLst/>
              <a:ahLst/>
              <a:cxnLst/>
              <a:rect l="l" t="t" r="r" b="b"/>
              <a:pathLst>
                <a:path w="1951355" h="3115945">
                  <a:moveTo>
                    <a:pt x="0" y="0"/>
                  </a:moveTo>
                  <a:lnTo>
                    <a:pt x="1950824" y="0"/>
                  </a:lnTo>
                  <a:lnTo>
                    <a:pt x="1950824" y="3115724"/>
                  </a:lnTo>
                  <a:lnTo>
                    <a:pt x="0" y="3115724"/>
                  </a:lnTo>
                  <a:lnTo>
                    <a:pt x="0" y="0"/>
                  </a:lnTo>
                  <a:close/>
                </a:path>
              </a:pathLst>
            </a:custGeom>
            <a:ln w="9524">
              <a:solidFill>
                <a:srgbClr val="999999"/>
              </a:solidFill>
            </a:ln>
          </p:spPr>
          <p:txBody>
            <a:bodyPr wrap="square" lIns="0" tIns="0" rIns="0" bIns="0" rtlCol="0"/>
            <a:lstStyle/>
            <a:p>
              <a:endParaRPr/>
            </a:p>
          </p:txBody>
        </p:sp>
        <p:pic>
          <p:nvPicPr>
            <p:cNvPr id="6" name="object 6"/>
            <p:cNvPicPr/>
            <p:nvPr/>
          </p:nvPicPr>
          <p:blipFill>
            <a:blip r:embed="rId3" cstate="print"/>
            <a:stretch>
              <a:fillRect/>
            </a:stretch>
          </p:blipFill>
          <p:spPr>
            <a:xfrm>
              <a:off x="3059450" y="958699"/>
              <a:ext cx="2551036" cy="3820974"/>
            </a:xfrm>
            <a:prstGeom prst="rect">
              <a:avLst/>
            </a:prstGeom>
          </p:spPr>
        </p:pic>
        <p:pic>
          <p:nvPicPr>
            <p:cNvPr id="7" name="object 7"/>
            <p:cNvPicPr/>
            <p:nvPr/>
          </p:nvPicPr>
          <p:blipFill>
            <a:blip r:embed="rId4" cstate="print"/>
            <a:stretch>
              <a:fillRect/>
            </a:stretch>
          </p:blipFill>
          <p:spPr>
            <a:xfrm>
              <a:off x="6662187" y="862174"/>
              <a:ext cx="1809935" cy="3820976"/>
            </a:xfrm>
            <a:prstGeom prst="rect">
              <a:avLst/>
            </a:prstGeom>
          </p:spPr>
        </p:pic>
      </p:grpSp>
      <p:sp>
        <p:nvSpPr>
          <p:cNvPr id="8" name="object 8"/>
          <p:cNvSpPr txBox="1">
            <a:spLocks noGrp="1"/>
          </p:cNvSpPr>
          <p:nvPr>
            <p:ph type="dt" sz="half" idx="6"/>
          </p:nvPr>
        </p:nvSpPr>
        <p:spPr>
          <a:prstGeom prst="rect">
            <a:avLst/>
          </a:prstGeom>
        </p:spPr>
        <p:txBody>
          <a:bodyPr vert="horz" wrap="square" lIns="0" tIns="10795" rIns="0" bIns="0" rtlCol="0">
            <a:spAutoFit/>
          </a:bodyPr>
          <a:lstStyle/>
          <a:p>
            <a:pPr marL="12700">
              <a:lnSpc>
                <a:spcPct val="100000"/>
              </a:lnSpc>
              <a:spcBef>
                <a:spcPts val="85"/>
              </a:spcBef>
            </a:pPr>
            <a:endParaRPr spc="-10" dirty="0"/>
          </a:p>
        </p:txBody>
      </p:sp>
      <p:sp>
        <p:nvSpPr>
          <p:cNvPr id="9" name="object 9"/>
          <p:cNvSpPr txBox="1"/>
          <p:nvPr/>
        </p:nvSpPr>
        <p:spPr>
          <a:xfrm>
            <a:off x="2334349" y="4909124"/>
            <a:ext cx="1309370" cy="153670"/>
          </a:xfrm>
          <a:prstGeom prst="rect">
            <a:avLst/>
          </a:prstGeom>
        </p:spPr>
        <p:txBody>
          <a:bodyPr vert="horz" wrap="square" lIns="0" tIns="10795" rIns="0" bIns="0" rtlCol="0">
            <a:spAutoFit/>
          </a:bodyPr>
          <a:lstStyle/>
          <a:p>
            <a:pPr marL="12700">
              <a:lnSpc>
                <a:spcPct val="100000"/>
              </a:lnSpc>
              <a:spcBef>
                <a:spcPts val="85"/>
              </a:spcBef>
            </a:pPr>
            <a:r>
              <a:rPr sz="800" spc="-10" dirty="0">
                <a:solidFill>
                  <a:srgbClr val="FFFFFF"/>
                </a:solidFill>
                <a:latin typeface="Source Sans Pro"/>
                <a:cs typeface="Source Sans Pro"/>
                <a:hlinkClick r:id="rId5"/>
              </a:rPr>
              <a:t>info@container-solutions.com</a:t>
            </a:r>
            <a:endParaRPr sz="800">
              <a:latin typeface="Source Sans Pro"/>
              <a:cs typeface="Source Sans Pro"/>
            </a:endParaRPr>
          </a:p>
        </p:txBody>
      </p:sp>
      <p:sp>
        <p:nvSpPr>
          <p:cNvPr id="11" name="object 11"/>
          <p:cNvSpPr txBox="1"/>
          <p:nvPr/>
        </p:nvSpPr>
        <p:spPr>
          <a:xfrm>
            <a:off x="7420196" y="4909124"/>
            <a:ext cx="701040" cy="153670"/>
          </a:xfrm>
          <a:prstGeom prst="rect">
            <a:avLst/>
          </a:prstGeom>
        </p:spPr>
        <p:txBody>
          <a:bodyPr vert="horz" wrap="square" lIns="0" tIns="10795" rIns="0" bIns="0" rtlCol="0">
            <a:spAutoFit/>
          </a:bodyPr>
          <a:lstStyle/>
          <a:p>
            <a:pPr marL="12700">
              <a:lnSpc>
                <a:spcPct val="100000"/>
              </a:lnSpc>
              <a:spcBef>
                <a:spcPts val="85"/>
              </a:spcBef>
            </a:pPr>
            <a:r>
              <a:rPr sz="800" spc="-10" dirty="0">
                <a:solidFill>
                  <a:srgbClr val="FFFFFF"/>
                </a:solidFill>
                <a:latin typeface="Source Sans Pro"/>
                <a:cs typeface="Source Sans Pro"/>
              </a:rPr>
              <a:t>@michmueller_</a:t>
            </a:r>
            <a:endParaRPr sz="800">
              <a:latin typeface="Source Sans Pro"/>
              <a:cs typeface="Source Sans Pro"/>
            </a:endParaRPr>
          </a:p>
        </p:txBody>
      </p:sp>
      <p:pic>
        <p:nvPicPr>
          <p:cNvPr id="12" name="Picture 11"/>
          <p:cNvPicPr>
            <a:picLocks noChangeAspect="1"/>
          </p:cNvPicPr>
          <p:nvPr/>
        </p:nvPicPr>
        <p:blipFill>
          <a:blip r:embed="rId6"/>
          <a:stretch>
            <a:fillRect/>
          </a:stretch>
        </p:blipFill>
        <p:spPr>
          <a:xfrm flipV="1">
            <a:off x="0" y="4781550"/>
            <a:ext cx="9144000" cy="361950"/>
          </a:xfrm>
          <a:prstGeom prst="rect">
            <a:avLst/>
          </a:prstGeom>
        </p:spPr>
      </p:pic>
    </p:spTree>
    <p:extLst>
      <p:ext uri="{BB962C8B-B14F-4D97-AF65-F5344CB8AC3E}">
        <p14:creationId xmlns:p14="http://schemas.microsoft.com/office/powerpoint/2010/main" val="23763743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4725" y="490138"/>
            <a:ext cx="975360" cy="452120"/>
          </a:xfrm>
          <a:prstGeom prst="rect">
            <a:avLst/>
          </a:prstGeom>
        </p:spPr>
        <p:txBody>
          <a:bodyPr vert="horz" wrap="square" lIns="0" tIns="12700" rIns="0" bIns="0" rtlCol="0">
            <a:spAutoFit/>
          </a:bodyPr>
          <a:lstStyle/>
          <a:p>
            <a:pPr marL="12700">
              <a:lnSpc>
                <a:spcPct val="100000"/>
              </a:lnSpc>
              <a:spcBef>
                <a:spcPts val="100"/>
              </a:spcBef>
            </a:pPr>
            <a:r>
              <a:rPr spc="-20" dirty="0"/>
              <a:t>Why?</a:t>
            </a:r>
          </a:p>
        </p:txBody>
      </p:sp>
      <p:sp>
        <p:nvSpPr>
          <p:cNvPr id="3" name="object 3"/>
          <p:cNvSpPr txBox="1">
            <a:spLocks noGrp="1"/>
          </p:cNvSpPr>
          <p:nvPr>
            <p:ph type="body" idx="1"/>
          </p:nvPr>
        </p:nvSpPr>
        <p:spPr>
          <a:prstGeom prst="rect">
            <a:avLst/>
          </a:prstGeom>
        </p:spPr>
        <p:txBody>
          <a:bodyPr vert="horz" wrap="square" lIns="0" tIns="379565" rIns="0" bIns="0" rtlCol="0">
            <a:spAutoFit/>
          </a:bodyPr>
          <a:lstStyle/>
          <a:p>
            <a:pPr marL="1021715" marR="237490">
              <a:lnSpc>
                <a:spcPct val="114599"/>
              </a:lnSpc>
              <a:spcBef>
                <a:spcPts val="100"/>
              </a:spcBef>
            </a:pPr>
            <a:r>
              <a:rPr dirty="0"/>
              <a:t>no</a:t>
            </a:r>
            <a:r>
              <a:rPr spc="-70" dirty="0"/>
              <a:t> </a:t>
            </a:r>
            <a:r>
              <a:rPr dirty="0"/>
              <a:t>user</a:t>
            </a:r>
            <a:r>
              <a:rPr spc="-65" dirty="0"/>
              <a:t> </a:t>
            </a:r>
            <a:r>
              <a:rPr dirty="0"/>
              <a:t>can</a:t>
            </a:r>
            <a:r>
              <a:rPr spc="-70" dirty="0"/>
              <a:t> </a:t>
            </a:r>
            <a:r>
              <a:rPr dirty="0"/>
              <a:t>tell</a:t>
            </a:r>
            <a:r>
              <a:rPr spc="-65" dirty="0"/>
              <a:t> </a:t>
            </a:r>
            <a:r>
              <a:rPr dirty="0"/>
              <a:t>the</a:t>
            </a:r>
            <a:r>
              <a:rPr spc="-65" dirty="0"/>
              <a:t> </a:t>
            </a:r>
            <a:r>
              <a:rPr spc="-10" dirty="0"/>
              <a:t>difference</a:t>
            </a:r>
            <a:r>
              <a:rPr spc="-70" dirty="0"/>
              <a:t> </a:t>
            </a:r>
            <a:r>
              <a:rPr dirty="0"/>
              <a:t>between</a:t>
            </a:r>
            <a:r>
              <a:rPr spc="-65" dirty="0"/>
              <a:t> </a:t>
            </a:r>
            <a:r>
              <a:rPr spc="-50" dirty="0"/>
              <a:t>a </a:t>
            </a:r>
            <a:r>
              <a:rPr dirty="0"/>
              <a:t>system</a:t>
            </a:r>
            <a:r>
              <a:rPr spc="-75" dirty="0"/>
              <a:t> </a:t>
            </a:r>
            <a:r>
              <a:rPr dirty="0"/>
              <a:t>being</a:t>
            </a:r>
            <a:r>
              <a:rPr spc="-70" dirty="0"/>
              <a:t> </a:t>
            </a:r>
            <a:r>
              <a:rPr dirty="0"/>
              <a:t>100%</a:t>
            </a:r>
            <a:r>
              <a:rPr spc="-70" dirty="0"/>
              <a:t> </a:t>
            </a:r>
            <a:r>
              <a:rPr dirty="0"/>
              <a:t>available</a:t>
            </a:r>
            <a:r>
              <a:rPr spc="-70" dirty="0"/>
              <a:t> </a:t>
            </a:r>
            <a:r>
              <a:rPr dirty="0"/>
              <a:t>and,</a:t>
            </a:r>
            <a:r>
              <a:rPr spc="-70" dirty="0"/>
              <a:t> </a:t>
            </a:r>
            <a:r>
              <a:rPr dirty="0"/>
              <a:t>let's</a:t>
            </a:r>
            <a:r>
              <a:rPr spc="-70" dirty="0"/>
              <a:t> </a:t>
            </a:r>
            <a:r>
              <a:rPr spc="-20" dirty="0"/>
              <a:t>say, </a:t>
            </a:r>
            <a:r>
              <a:rPr dirty="0"/>
              <a:t>99.999%</a:t>
            </a:r>
            <a:r>
              <a:rPr spc="-130" dirty="0"/>
              <a:t> </a:t>
            </a:r>
            <a:r>
              <a:rPr spc="-10" dirty="0"/>
              <a:t>available</a:t>
            </a:r>
          </a:p>
          <a:p>
            <a:pPr marL="2658110">
              <a:lnSpc>
                <a:spcPct val="100000"/>
              </a:lnSpc>
              <a:spcBef>
                <a:spcPts val="2039"/>
              </a:spcBef>
            </a:pPr>
            <a:r>
              <a:rPr sz="1800" i="1" spc="-10" dirty="0">
                <a:latin typeface="Arial"/>
                <a:cs typeface="Arial"/>
              </a:rPr>
              <a:t>-</a:t>
            </a:r>
            <a:r>
              <a:rPr sz="1800" i="1" dirty="0">
                <a:latin typeface="Arial"/>
                <a:cs typeface="Arial"/>
              </a:rPr>
              <a:t>-</a:t>
            </a:r>
            <a:r>
              <a:rPr sz="1800" i="1" spc="-25" dirty="0">
                <a:latin typeface="Arial"/>
                <a:cs typeface="Arial"/>
              </a:rPr>
              <a:t> </a:t>
            </a:r>
            <a:r>
              <a:rPr sz="1800" i="1" dirty="0">
                <a:latin typeface="Arial"/>
                <a:cs typeface="Arial"/>
              </a:rPr>
              <a:t>Ben</a:t>
            </a:r>
            <a:r>
              <a:rPr sz="1800" i="1" spc="-25" dirty="0">
                <a:latin typeface="Arial"/>
                <a:cs typeface="Arial"/>
              </a:rPr>
              <a:t> Treynor, </a:t>
            </a:r>
            <a:r>
              <a:rPr sz="1800" i="1" dirty="0">
                <a:latin typeface="Arial"/>
                <a:cs typeface="Arial"/>
              </a:rPr>
              <a:t>VP</a:t>
            </a:r>
            <a:r>
              <a:rPr sz="1800" i="1" spc="-85" dirty="0">
                <a:latin typeface="Arial"/>
                <a:cs typeface="Arial"/>
              </a:rPr>
              <a:t> </a:t>
            </a:r>
            <a:r>
              <a:rPr sz="1800" i="1" dirty="0">
                <a:latin typeface="Arial"/>
                <a:cs typeface="Arial"/>
              </a:rPr>
              <a:t>of</a:t>
            </a:r>
            <a:r>
              <a:rPr sz="1800" i="1" spc="-25" dirty="0">
                <a:latin typeface="Arial"/>
                <a:cs typeface="Arial"/>
              </a:rPr>
              <a:t> </a:t>
            </a:r>
            <a:r>
              <a:rPr sz="1800" i="1" dirty="0">
                <a:latin typeface="Arial"/>
                <a:cs typeface="Arial"/>
              </a:rPr>
              <a:t>Engineering</a:t>
            </a:r>
            <a:r>
              <a:rPr sz="1800" i="1" spc="-25" dirty="0">
                <a:latin typeface="Arial"/>
                <a:cs typeface="Arial"/>
              </a:rPr>
              <a:t> </a:t>
            </a:r>
            <a:r>
              <a:rPr sz="1800" i="1" dirty="0">
                <a:latin typeface="Arial"/>
                <a:cs typeface="Arial"/>
              </a:rPr>
              <a:t>at</a:t>
            </a:r>
            <a:r>
              <a:rPr sz="1800" i="1" spc="-20" dirty="0">
                <a:latin typeface="Arial"/>
                <a:cs typeface="Arial"/>
              </a:rPr>
              <a:t> </a:t>
            </a:r>
            <a:r>
              <a:rPr sz="1800" i="1" spc="-10" dirty="0">
                <a:latin typeface="Arial"/>
                <a:cs typeface="Arial"/>
              </a:rPr>
              <a:t>Google</a:t>
            </a:r>
            <a:endParaRPr sz="1800" dirty="0">
              <a:latin typeface="Arial"/>
              <a:cs typeface="Arial"/>
            </a:endParaRPr>
          </a:p>
        </p:txBody>
      </p:sp>
      <p:sp>
        <p:nvSpPr>
          <p:cNvPr id="4" name="object 4"/>
          <p:cNvSpPr/>
          <p:nvPr/>
        </p:nvSpPr>
        <p:spPr>
          <a:xfrm>
            <a:off x="1343514" y="1855745"/>
            <a:ext cx="12065" cy="1130935"/>
          </a:xfrm>
          <a:custGeom>
            <a:avLst/>
            <a:gdLst/>
            <a:ahLst/>
            <a:cxnLst/>
            <a:rect l="l" t="t" r="r" b="b"/>
            <a:pathLst>
              <a:path w="12065" h="1130935">
                <a:moveTo>
                  <a:pt x="0" y="0"/>
                </a:moveTo>
                <a:lnTo>
                  <a:pt x="11999" y="1130399"/>
                </a:lnTo>
              </a:path>
            </a:pathLst>
          </a:custGeom>
          <a:ln w="76199">
            <a:solidFill>
              <a:srgbClr val="CCCCCC"/>
            </a:solidFill>
          </a:ln>
        </p:spPr>
        <p:txBody>
          <a:bodyPr wrap="square" lIns="0" tIns="0" rIns="0" bIns="0" rtlCol="0"/>
          <a:lstStyle/>
          <a:p>
            <a:endParaRPr/>
          </a:p>
        </p:txBody>
      </p:sp>
      <p:sp>
        <p:nvSpPr>
          <p:cNvPr id="5" name="object 5"/>
          <p:cNvSpPr txBox="1">
            <a:spLocks noGrp="1"/>
          </p:cNvSpPr>
          <p:nvPr>
            <p:ph type="dt" sz="half" idx="6"/>
          </p:nvPr>
        </p:nvSpPr>
        <p:spPr>
          <a:prstGeom prst="rect">
            <a:avLst/>
          </a:prstGeom>
        </p:spPr>
        <p:txBody>
          <a:bodyPr vert="horz" wrap="square" lIns="0" tIns="10795" rIns="0" bIns="0" rtlCol="0">
            <a:spAutoFit/>
          </a:bodyPr>
          <a:lstStyle/>
          <a:p>
            <a:pPr marL="12700">
              <a:lnSpc>
                <a:spcPct val="100000"/>
              </a:lnSpc>
              <a:spcBef>
                <a:spcPts val="85"/>
              </a:spcBef>
            </a:pPr>
            <a:endParaRPr spc="-10" dirty="0"/>
          </a:p>
        </p:txBody>
      </p:sp>
      <p:sp>
        <p:nvSpPr>
          <p:cNvPr id="6" name="object 6"/>
          <p:cNvSpPr txBox="1"/>
          <p:nvPr/>
        </p:nvSpPr>
        <p:spPr>
          <a:xfrm>
            <a:off x="2334349" y="4909124"/>
            <a:ext cx="1309370" cy="153670"/>
          </a:xfrm>
          <a:prstGeom prst="rect">
            <a:avLst/>
          </a:prstGeom>
        </p:spPr>
        <p:txBody>
          <a:bodyPr vert="horz" wrap="square" lIns="0" tIns="10795" rIns="0" bIns="0" rtlCol="0">
            <a:spAutoFit/>
          </a:bodyPr>
          <a:lstStyle/>
          <a:p>
            <a:pPr marL="12700">
              <a:lnSpc>
                <a:spcPct val="100000"/>
              </a:lnSpc>
              <a:spcBef>
                <a:spcPts val="85"/>
              </a:spcBef>
            </a:pPr>
            <a:r>
              <a:rPr sz="800" spc="-10" dirty="0">
                <a:solidFill>
                  <a:srgbClr val="FFFFFF"/>
                </a:solidFill>
                <a:latin typeface="Source Sans Pro"/>
                <a:cs typeface="Source Sans Pro"/>
                <a:hlinkClick r:id="rId2"/>
              </a:rPr>
              <a:t>info@container-solutions.com</a:t>
            </a:r>
            <a:endParaRPr sz="800">
              <a:latin typeface="Source Sans Pro"/>
              <a:cs typeface="Source Sans Pro"/>
            </a:endParaRPr>
          </a:p>
        </p:txBody>
      </p:sp>
      <p:sp>
        <p:nvSpPr>
          <p:cNvPr id="8" name="object 8"/>
          <p:cNvSpPr txBox="1"/>
          <p:nvPr/>
        </p:nvSpPr>
        <p:spPr>
          <a:xfrm>
            <a:off x="7420196" y="4909124"/>
            <a:ext cx="701040" cy="153670"/>
          </a:xfrm>
          <a:prstGeom prst="rect">
            <a:avLst/>
          </a:prstGeom>
        </p:spPr>
        <p:txBody>
          <a:bodyPr vert="horz" wrap="square" lIns="0" tIns="10795" rIns="0" bIns="0" rtlCol="0">
            <a:spAutoFit/>
          </a:bodyPr>
          <a:lstStyle/>
          <a:p>
            <a:pPr marL="12700">
              <a:lnSpc>
                <a:spcPct val="100000"/>
              </a:lnSpc>
              <a:spcBef>
                <a:spcPts val="85"/>
              </a:spcBef>
            </a:pPr>
            <a:r>
              <a:rPr sz="800" spc="-10" dirty="0">
                <a:solidFill>
                  <a:srgbClr val="FFFFFF"/>
                </a:solidFill>
                <a:latin typeface="Source Sans Pro"/>
                <a:cs typeface="Source Sans Pro"/>
              </a:rPr>
              <a:t>@michmueller_</a:t>
            </a:r>
            <a:endParaRPr sz="800">
              <a:latin typeface="Source Sans Pro"/>
              <a:cs typeface="Source Sans Pro"/>
            </a:endParaRPr>
          </a:p>
        </p:txBody>
      </p:sp>
      <p:pic>
        <p:nvPicPr>
          <p:cNvPr id="9" name="Picture 8"/>
          <p:cNvPicPr>
            <a:picLocks noChangeAspect="1"/>
          </p:cNvPicPr>
          <p:nvPr/>
        </p:nvPicPr>
        <p:blipFill>
          <a:blip r:embed="rId3"/>
          <a:stretch>
            <a:fillRect/>
          </a:stretch>
        </p:blipFill>
        <p:spPr>
          <a:xfrm flipV="1">
            <a:off x="0" y="4781550"/>
            <a:ext cx="9144000" cy="361950"/>
          </a:xfrm>
          <a:prstGeom prst="rect">
            <a:avLst/>
          </a:prstGeom>
        </p:spPr>
      </p:pic>
    </p:spTree>
    <p:extLst>
      <p:ext uri="{BB962C8B-B14F-4D97-AF65-F5344CB8AC3E}">
        <p14:creationId xmlns:p14="http://schemas.microsoft.com/office/powerpoint/2010/main" val="29286058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87628" y="238216"/>
            <a:ext cx="7780020" cy="430887"/>
          </a:xfrm>
        </p:spPr>
        <p:txBody>
          <a:bodyPr/>
          <a:lstStyle/>
          <a:p>
            <a:r>
              <a:rPr lang="en-IN" dirty="0"/>
              <a:t>Service Level Objective (SLO):</a:t>
            </a:r>
          </a:p>
        </p:txBody>
      </p:sp>
      <p:sp>
        <p:nvSpPr>
          <p:cNvPr id="3" name="Text Placeholder 2"/>
          <p:cNvSpPr>
            <a:spLocks noGrp="1"/>
          </p:cNvSpPr>
          <p:nvPr>
            <p:ph type="body" idx="1"/>
          </p:nvPr>
        </p:nvSpPr>
        <p:spPr>
          <a:xfrm>
            <a:off x="152400" y="895350"/>
            <a:ext cx="8686800" cy="3600986"/>
          </a:xfrm>
        </p:spPr>
        <p:txBody>
          <a:bodyPr/>
          <a:lstStyle/>
          <a:p>
            <a:r>
              <a:rPr lang="en-US" sz="1800" dirty="0">
                <a:solidFill>
                  <a:srgbClr val="0070C0"/>
                </a:solidFill>
              </a:rPr>
              <a:t>What it is: </a:t>
            </a:r>
            <a:endParaRPr lang="en-US" sz="1800" dirty="0" smtClean="0">
              <a:solidFill>
                <a:srgbClr val="0070C0"/>
              </a:solidFill>
            </a:endParaRPr>
          </a:p>
          <a:p>
            <a:r>
              <a:rPr lang="en-US" sz="1800" i="1" dirty="0" smtClean="0"/>
              <a:t>“An </a:t>
            </a:r>
            <a:r>
              <a:rPr lang="en-US" sz="1800" i="1" dirty="0"/>
              <a:t>internal, specific target for a service's performance that a team aims to </a:t>
            </a:r>
            <a:r>
              <a:rPr lang="en-US" sz="1800" i="1" dirty="0" smtClean="0"/>
              <a:t>achieve” </a:t>
            </a:r>
            <a:endParaRPr lang="en-US" sz="1800" i="1" dirty="0"/>
          </a:p>
          <a:p>
            <a:endParaRPr lang="en-US" sz="1800" dirty="0">
              <a:solidFill>
                <a:srgbClr val="0070C0"/>
              </a:solidFill>
            </a:endParaRPr>
          </a:p>
          <a:p>
            <a:r>
              <a:rPr lang="en-US" sz="1800" dirty="0">
                <a:solidFill>
                  <a:srgbClr val="0070C0"/>
                </a:solidFill>
              </a:rPr>
              <a:t>Purpose: </a:t>
            </a:r>
            <a:endParaRPr lang="en-US" sz="1800" dirty="0" smtClean="0">
              <a:solidFill>
                <a:srgbClr val="0070C0"/>
              </a:solidFill>
            </a:endParaRPr>
          </a:p>
          <a:p>
            <a:r>
              <a:rPr lang="en-US" sz="1800" dirty="0"/>
              <a:t>To </a:t>
            </a:r>
            <a:r>
              <a:rPr lang="en-US" sz="1800" dirty="0"/>
              <a:t>act as a guide for internal teams, ensuring they stay above the SLA commitment and address potential issues before they impact customers. </a:t>
            </a:r>
          </a:p>
          <a:p>
            <a:endParaRPr lang="en-US" sz="1800" dirty="0" smtClean="0">
              <a:solidFill>
                <a:srgbClr val="0070C0"/>
              </a:solidFill>
            </a:endParaRPr>
          </a:p>
          <a:p>
            <a:r>
              <a:rPr lang="en-US" sz="1800" dirty="0" smtClean="0">
                <a:solidFill>
                  <a:srgbClr val="0070C0"/>
                </a:solidFill>
              </a:rPr>
              <a:t>Example</a:t>
            </a:r>
            <a:r>
              <a:rPr lang="en-US" sz="1800" dirty="0">
                <a:solidFill>
                  <a:srgbClr val="0070C0"/>
                </a:solidFill>
              </a:rPr>
              <a:t>: </a:t>
            </a:r>
            <a:endParaRPr lang="en-US" sz="1800" dirty="0" smtClean="0">
              <a:solidFill>
                <a:srgbClr val="0070C0"/>
              </a:solidFill>
            </a:endParaRPr>
          </a:p>
          <a:p>
            <a:r>
              <a:rPr lang="en-US" sz="1800" dirty="0" smtClean="0"/>
              <a:t>An </a:t>
            </a:r>
            <a:r>
              <a:rPr lang="en-US" sz="1800" dirty="0"/>
              <a:t>SLO might be set at 99.95% uptime, which is a more ambitious internal goal to give some buffer before violating the 99.9% SLA. </a:t>
            </a:r>
            <a:endParaRPr lang="en-US" sz="1800" dirty="0" smtClean="0"/>
          </a:p>
          <a:p>
            <a:r>
              <a:rPr lang="en-US" sz="1800" dirty="0">
                <a:solidFill>
                  <a:srgbClr val="0070C0"/>
                </a:solidFill>
              </a:rPr>
              <a:t>Example: </a:t>
            </a:r>
            <a:r>
              <a:rPr lang="en-US" sz="1800" dirty="0"/>
              <a:t>To maintain a 99.5% availability for an online application. </a:t>
            </a:r>
          </a:p>
          <a:p>
            <a:r>
              <a:rPr lang="en-US" sz="1800" dirty="0">
                <a:solidFill>
                  <a:srgbClr val="0070C0"/>
                </a:solidFill>
              </a:rPr>
              <a:t>Example: </a:t>
            </a:r>
            <a:r>
              <a:rPr lang="en-US" sz="1800" dirty="0"/>
              <a:t>To ensure 99% of videos on a website start playing within two seconds. </a:t>
            </a:r>
          </a:p>
          <a:p>
            <a:r>
              <a:rPr lang="en-US" sz="1800" dirty="0">
                <a:solidFill>
                  <a:srgbClr val="0070C0"/>
                </a:solidFill>
              </a:rPr>
              <a:t>Example: </a:t>
            </a:r>
            <a:r>
              <a:rPr lang="en-US" sz="1800" dirty="0"/>
              <a:t>To have 99.9% of user requests to an API complete within 100 milliseconds</a:t>
            </a:r>
            <a:endParaRPr lang="en-IN" sz="1800" dirty="0"/>
          </a:p>
        </p:txBody>
      </p:sp>
      <p:sp>
        <p:nvSpPr>
          <p:cNvPr id="4" name="Date Placeholder 3"/>
          <p:cNvSpPr>
            <a:spLocks noGrp="1"/>
          </p:cNvSpPr>
          <p:nvPr>
            <p:ph type="dt" sz="half" idx="6"/>
          </p:nvPr>
        </p:nvSpPr>
        <p:spPr/>
        <p:txBody>
          <a:bodyPr/>
          <a:lstStyle/>
          <a:p>
            <a:pPr marL="12700">
              <a:lnSpc>
                <a:spcPct val="100000"/>
              </a:lnSpc>
              <a:spcBef>
                <a:spcPts val="85"/>
              </a:spcBef>
            </a:pPr>
            <a:endParaRPr lang="en-IN" spc="-10" dirty="0"/>
          </a:p>
        </p:txBody>
      </p:sp>
      <p:pic>
        <p:nvPicPr>
          <p:cNvPr id="6" name="Picture 5"/>
          <p:cNvPicPr>
            <a:picLocks noChangeAspect="1"/>
          </p:cNvPicPr>
          <p:nvPr/>
        </p:nvPicPr>
        <p:blipFill>
          <a:blip r:embed="rId2"/>
          <a:stretch>
            <a:fillRect/>
          </a:stretch>
        </p:blipFill>
        <p:spPr>
          <a:xfrm flipV="1">
            <a:off x="0" y="4781550"/>
            <a:ext cx="9144000" cy="361950"/>
          </a:xfrm>
          <a:prstGeom prst="rect">
            <a:avLst/>
          </a:prstGeom>
        </p:spPr>
      </p:pic>
    </p:spTree>
    <p:extLst>
      <p:ext uri="{BB962C8B-B14F-4D97-AF65-F5344CB8AC3E}">
        <p14:creationId xmlns:p14="http://schemas.microsoft.com/office/powerpoint/2010/main" val="94438992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4725" y="215601"/>
            <a:ext cx="3723640" cy="452120"/>
          </a:xfrm>
          <a:prstGeom prst="rect">
            <a:avLst/>
          </a:prstGeom>
        </p:spPr>
        <p:txBody>
          <a:bodyPr vert="horz" wrap="square" lIns="0" tIns="12700" rIns="0" bIns="0" rtlCol="0">
            <a:spAutoFit/>
          </a:bodyPr>
          <a:lstStyle/>
          <a:p>
            <a:pPr marL="12700">
              <a:lnSpc>
                <a:spcPct val="100000"/>
              </a:lnSpc>
              <a:spcBef>
                <a:spcPts val="100"/>
              </a:spcBef>
            </a:pPr>
            <a:r>
              <a:rPr dirty="0"/>
              <a:t>What</a:t>
            </a:r>
            <a:r>
              <a:rPr spc="-45" dirty="0"/>
              <a:t> </a:t>
            </a:r>
            <a:r>
              <a:rPr dirty="0"/>
              <a:t>is</a:t>
            </a:r>
            <a:r>
              <a:rPr spc="-45" dirty="0"/>
              <a:t> </a:t>
            </a:r>
            <a:r>
              <a:rPr dirty="0"/>
              <a:t>Cloud</a:t>
            </a:r>
            <a:r>
              <a:rPr spc="-45" dirty="0"/>
              <a:t> </a:t>
            </a:r>
            <a:r>
              <a:rPr spc="-10" dirty="0"/>
              <a:t>Native</a:t>
            </a:r>
          </a:p>
        </p:txBody>
      </p:sp>
      <p:grpSp>
        <p:nvGrpSpPr>
          <p:cNvPr id="3" name="object 3"/>
          <p:cNvGrpSpPr/>
          <p:nvPr/>
        </p:nvGrpSpPr>
        <p:grpSpPr>
          <a:xfrm>
            <a:off x="494812" y="602624"/>
            <a:ext cx="5408295" cy="4061460"/>
            <a:chOff x="494812" y="602624"/>
            <a:chExt cx="5408295" cy="4061460"/>
          </a:xfrm>
        </p:grpSpPr>
        <p:pic>
          <p:nvPicPr>
            <p:cNvPr id="4" name="object 4"/>
            <p:cNvPicPr/>
            <p:nvPr/>
          </p:nvPicPr>
          <p:blipFill>
            <a:blip r:embed="rId3" cstate="print"/>
            <a:stretch>
              <a:fillRect/>
            </a:stretch>
          </p:blipFill>
          <p:spPr>
            <a:xfrm>
              <a:off x="494812" y="602624"/>
              <a:ext cx="5407973" cy="4061301"/>
            </a:xfrm>
            <a:prstGeom prst="rect">
              <a:avLst/>
            </a:prstGeom>
          </p:spPr>
        </p:pic>
        <p:sp>
          <p:nvSpPr>
            <p:cNvPr id="5" name="object 5"/>
            <p:cNvSpPr/>
            <p:nvPr/>
          </p:nvSpPr>
          <p:spPr>
            <a:xfrm>
              <a:off x="570775" y="957372"/>
              <a:ext cx="5121910" cy="629920"/>
            </a:xfrm>
            <a:custGeom>
              <a:avLst/>
              <a:gdLst/>
              <a:ahLst/>
              <a:cxnLst/>
              <a:rect l="l" t="t" r="r" b="b"/>
              <a:pathLst>
                <a:path w="5121910" h="629919">
                  <a:moveTo>
                    <a:pt x="0" y="104902"/>
                  </a:moveTo>
                  <a:lnTo>
                    <a:pt x="8243" y="64069"/>
                  </a:lnTo>
                  <a:lnTo>
                    <a:pt x="30725" y="30725"/>
                  </a:lnTo>
                  <a:lnTo>
                    <a:pt x="64069" y="8243"/>
                  </a:lnTo>
                  <a:lnTo>
                    <a:pt x="104902" y="0"/>
                  </a:lnTo>
                  <a:lnTo>
                    <a:pt x="5016697" y="0"/>
                  </a:lnTo>
                  <a:lnTo>
                    <a:pt x="5056842" y="7985"/>
                  </a:lnTo>
                  <a:lnTo>
                    <a:pt x="5090874" y="30725"/>
                  </a:lnTo>
                  <a:lnTo>
                    <a:pt x="5113614" y="64757"/>
                  </a:lnTo>
                  <a:lnTo>
                    <a:pt x="5121599" y="104902"/>
                  </a:lnTo>
                  <a:lnTo>
                    <a:pt x="5121599" y="524497"/>
                  </a:lnTo>
                  <a:lnTo>
                    <a:pt x="5113356" y="565330"/>
                  </a:lnTo>
                  <a:lnTo>
                    <a:pt x="5090874" y="598674"/>
                  </a:lnTo>
                  <a:lnTo>
                    <a:pt x="5057530" y="621156"/>
                  </a:lnTo>
                  <a:lnTo>
                    <a:pt x="5016697" y="629399"/>
                  </a:lnTo>
                  <a:lnTo>
                    <a:pt x="104902" y="629399"/>
                  </a:lnTo>
                  <a:lnTo>
                    <a:pt x="64069" y="621156"/>
                  </a:lnTo>
                  <a:lnTo>
                    <a:pt x="30725" y="598674"/>
                  </a:lnTo>
                  <a:lnTo>
                    <a:pt x="8243" y="565330"/>
                  </a:lnTo>
                  <a:lnTo>
                    <a:pt x="0" y="524497"/>
                  </a:lnTo>
                  <a:lnTo>
                    <a:pt x="0" y="104902"/>
                  </a:lnTo>
                  <a:close/>
                </a:path>
              </a:pathLst>
            </a:custGeom>
            <a:ln w="76199">
              <a:solidFill>
                <a:srgbClr val="4985E7"/>
              </a:solidFill>
              <a:prstDash val="lgDash"/>
            </a:ln>
          </p:spPr>
          <p:txBody>
            <a:bodyPr wrap="square" lIns="0" tIns="0" rIns="0" bIns="0" rtlCol="0"/>
            <a:lstStyle/>
            <a:p>
              <a:endParaRPr/>
            </a:p>
          </p:txBody>
        </p:sp>
        <p:sp>
          <p:nvSpPr>
            <p:cNvPr id="6" name="object 6"/>
            <p:cNvSpPr/>
            <p:nvPr/>
          </p:nvSpPr>
          <p:spPr>
            <a:xfrm>
              <a:off x="570775" y="1727375"/>
              <a:ext cx="5121910" cy="681990"/>
            </a:xfrm>
            <a:custGeom>
              <a:avLst/>
              <a:gdLst/>
              <a:ahLst/>
              <a:cxnLst/>
              <a:rect l="l" t="t" r="r" b="b"/>
              <a:pathLst>
                <a:path w="5121910" h="681989">
                  <a:moveTo>
                    <a:pt x="0" y="113601"/>
                  </a:moveTo>
                  <a:lnTo>
                    <a:pt x="8927" y="69382"/>
                  </a:lnTo>
                  <a:lnTo>
                    <a:pt x="33273" y="33273"/>
                  </a:lnTo>
                  <a:lnTo>
                    <a:pt x="69383" y="8927"/>
                  </a:lnTo>
                  <a:lnTo>
                    <a:pt x="113602" y="0"/>
                  </a:lnTo>
                  <a:lnTo>
                    <a:pt x="5007997" y="0"/>
                  </a:lnTo>
                  <a:lnTo>
                    <a:pt x="5051471" y="8647"/>
                  </a:lnTo>
                  <a:lnTo>
                    <a:pt x="5088326" y="33273"/>
                  </a:lnTo>
                  <a:lnTo>
                    <a:pt x="5112952" y="70128"/>
                  </a:lnTo>
                  <a:lnTo>
                    <a:pt x="5121599" y="113601"/>
                  </a:lnTo>
                  <a:lnTo>
                    <a:pt x="5121599" y="567997"/>
                  </a:lnTo>
                  <a:lnTo>
                    <a:pt x="5112672" y="612216"/>
                  </a:lnTo>
                  <a:lnTo>
                    <a:pt x="5088326" y="648326"/>
                  </a:lnTo>
                  <a:lnTo>
                    <a:pt x="5052216" y="672672"/>
                  </a:lnTo>
                  <a:lnTo>
                    <a:pt x="5007997" y="681599"/>
                  </a:lnTo>
                  <a:lnTo>
                    <a:pt x="113602" y="681599"/>
                  </a:lnTo>
                  <a:lnTo>
                    <a:pt x="69383" y="672672"/>
                  </a:lnTo>
                  <a:lnTo>
                    <a:pt x="33273" y="648326"/>
                  </a:lnTo>
                  <a:lnTo>
                    <a:pt x="8927" y="612216"/>
                  </a:lnTo>
                  <a:lnTo>
                    <a:pt x="0" y="567997"/>
                  </a:lnTo>
                  <a:lnTo>
                    <a:pt x="0" y="113601"/>
                  </a:lnTo>
                  <a:close/>
                </a:path>
              </a:pathLst>
            </a:custGeom>
            <a:ln w="76199">
              <a:solidFill>
                <a:srgbClr val="2740F7"/>
              </a:solidFill>
              <a:prstDash val="lgDash"/>
            </a:ln>
          </p:spPr>
          <p:txBody>
            <a:bodyPr wrap="square" lIns="0" tIns="0" rIns="0" bIns="0" rtlCol="0"/>
            <a:lstStyle/>
            <a:p>
              <a:endParaRPr/>
            </a:p>
          </p:txBody>
        </p:sp>
        <p:sp>
          <p:nvSpPr>
            <p:cNvPr id="7" name="object 7"/>
            <p:cNvSpPr/>
            <p:nvPr/>
          </p:nvSpPr>
          <p:spPr>
            <a:xfrm>
              <a:off x="570775" y="2514099"/>
              <a:ext cx="5121910" cy="1063625"/>
            </a:xfrm>
            <a:custGeom>
              <a:avLst/>
              <a:gdLst/>
              <a:ahLst/>
              <a:cxnLst/>
              <a:rect l="l" t="t" r="r" b="b"/>
              <a:pathLst>
                <a:path w="5121910" h="1063625">
                  <a:moveTo>
                    <a:pt x="0" y="177253"/>
                  </a:moveTo>
                  <a:lnTo>
                    <a:pt x="6331" y="130132"/>
                  </a:lnTo>
                  <a:lnTo>
                    <a:pt x="24200" y="87790"/>
                  </a:lnTo>
                  <a:lnTo>
                    <a:pt x="51916" y="51916"/>
                  </a:lnTo>
                  <a:lnTo>
                    <a:pt x="87790" y="24200"/>
                  </a:lnTo>
                  <a:lnTo>
                    <a:pt x="130132" y="6331"/>
                  </a:lnTo>
                  <a:lnTo>
                    <a:pt x="177253" y="0"/>
                  </a:lnTo>
                  <a:lnTo>
                    <a:pt x="4944346" y="0"/>
                  </a:lnTo>
                  <a:lnTo>
                    <a:pt x="5012178" y="13492"/>
                  </a:lnTo>
                  <a:lnTo>
                    <a:pt x="5069683" y="51916"/>
                  </a:lnTo>
                  <a:lnTo>
                    <a:pt x="5108107" y="109421"/>
                  </a:lnTo>
                  <a:lnTo>
                    <a:pt x="5121599" y="177253"/>
                  </a:lnTo>
                  <a:lnTo>
                    <a:pt x="5121599" y="886246"/>
                  </a:lnTo>
                  <a:lnTo>
                    <a:pt x="5115268" y="933367"/>
                  </a:lnTo>
                  <a:lnTo>
                    <a:pt x="5097399" y="975709"/>
                  </a:lnTo>
                  <a:lnTo>
                    <a:pt x="5069683" y="1011583"/>
                  </a:lnTo>
                  <a:lnTo>
                    <a:pt x="5033809" y="1039299"/>
                  </a:lnTo>
                  <a:lnTo>
                    <a:pt x="4991467" y="1057168"/>
                  </a:lnTo>
                  <a:lnTo>
                    <a:pt x="4944346" y="1063499"/>
                  </a:lnTo>
                  <a:lnTo>
                    <a:pt x="177253" y="1063499"/>
                  </a:lnTo>
                  <a:lnTo>
                    <a:pt x="130132" y="1057168"/>
                  </a:lnTo>
                  <a:lnTo>
                    <a:pt x="87790" y="1039299"/>
                  </a:lnTo>
                  <a:lnTo>
                    <a:pt x="51916" y="1011583"/>
                  </a:lnTo>
                  <a:lnTo>
                    <a:pt x="24200" y="975709"/>
                  </a:lnTo>
                  <a:lnTo>
                    <a:pt x="6331" y="933367"/>
                  </a:lnTo>
                  <a:lnTo>
                    <a:pt x="0" y="886246"/>
                  </a:lnTo>
                  <a:lnTo>
                    <a:pt x="0" y="177253"/>
                  </a:lnTo>
                  <a:close/>
                </a:path>
              </a:pathLst>
            </a:custGeom>
            <a:ln w="76199">
              <a:solidFill>
                <a:srgbClr val="1ED6B3"/>
              </a:solidFill>
              <a:prstDash val="lgDash"/>
            </a:ln>
          </p:spPr>
          <p:txBody>
            <a:bodyPr wrap="square" lIns="0" tIns="0" rIns="0" bIns="0" rtlCol="0"/>
            <a:lstStyle/>
            <a:p>
              <a:endParaRPr/>
            </a:p>
          </p:txBody>
        </p:sp>
      </p:grpSp>
      <p:sp>
        <p:nvSpPr>
          <p:cNvPr id="8" name="object 8"/>
          <p:cNvSpPr txBox="1"/>
          <p:nvPr/>
        </p:nvSpPr>
        <p:spPr>
          <a:xfrm>
            <a:off x="5922350" y="1243275"/>
            <a:ext cx="1753870" cy="238760"/>
          </a:xfrm>
          <a:prstGeom prst="rect">
            <a:avLst/>
          </a:prstGeom>
        </p:spPr>
        <p:txBody>
          <a:bodyPr vert="horz" wrap="square" lIns="0" tIns="12700" rIns="0" bIns="0" rtlCol="0">
            <a:spAutoFit/>
          </a:bodyPr>
          <a:lstStyle/>
          <a:p>
            <a:pPr marL="12700">
              <a:lnSpc>
                <a:spcPct val="100000"/>
              </a:lnSpc>
              <a:spcBef>
                <a:spcPts val="100"/>
              </a:spcBef>
            </a:pPr>
            <a:r>
              <a:rPr sz="1400" dirty="0">
                <a:solidFill>
                  <a:srgbClr val="4985E7"/>
                </a:solidFill>
                <a:latin typeface="Arial"/>
                <a:cs typeface="Arial"/>
              </a:rPr>
              <a:t>Digital</a:t>
            </a:r>
            <a:r>
              <a:rPr sz="1400" spc="-60" dirty="0">
                <a:solidFill>
                  <a:srgbClr val="4985E7"/>
                </a:solidFill>
                <a:latin typeface="Arial"/>
                <a:cs typeface="Arial"/>
              </a:rPr>
              <a:t> </a:t>
            </a:r>
            <a:r>
              <a:rPr sz="1400" spc="-10" dirty="0">
                <a:solidFill>
                  <a:srgbClr val="4985E7"/>
                </a:solidFill>
                <a:latin typeface="Arial"/>
                <a:cs typeface="Arial"/>
              </a:rPr>
              <a:t>Transformation</a:t>
            </a:r>
            <a:endParaRPr sz="1400">
              <a:latin typeface="Arial"/>
              <a:cs typeface="Arial"/>
            </a:endParaRPr>
          </a:p>
        </p:txBody>
      </p:sp>
      <p:sp>
        <p:nvSpPr>
          <p:cNvPr id="9" name="object 9"/>
          <p:cNvSpPr txBox="1"/>
          <p:nvPr/>
        </p:nvSpPr>
        <p:spPr>
          <a:xfrm>
            <a:off x="5922350" y="2025737"/>
            <a:ext cx="1655445" cy="238760"/>
          </a:xfrm>
          <a:prstGeom prst="rect">
            <a:avLst/>
          </a:prstGeom>
        </p:spPr>
        <p:txBody>
          <a:bodyPr vert="horz" wrap="square" lIns="0" tIns="12700" rIns="0" bIns="0" rtlCol="0">
            <a:spAutoFit/>
          </a:bodyPr>
          <a:lstStyle/>
          <a:p>
            <a:pPr marL="12700">
              <a:lnSpc>
                <a:spcPct val="100000"/>
              </a:lnSpc>
              <a:spcBef>
                <a:spcPts val="100"/>
              </a:spcBef>
            </a:pPr>
            <a:r>
              <a:rPr sz="1400" dirty="0">
                <a:solidFill>
                  <a:srgbClr val="2740F7"/>
                </a:solidFill>
                <a:latin typeface="Arial"/>
                <a:cs typeface="Arial"/>
              </a:rPr>
              <a:t>Agile</a:t>
            </a:r>
            <a:r>
              <a:rPr sz="1400" spc="-50" dirty="0">
                <a:solidFill>
                  <a:srgbClr val="2740F7"/>
                </a:solidFill>
                <a:latin typeface="Arial"/>
                <a:cs typeface="Arial"/>
              </a:rPr>
              <a:t> </a:t>
            </a:r>
            <a:r>
              <a:rPr sz="1400" spc="-10" dirty="0">
                <a:solidFill>
                  <a:srgbClr val="2740F7"/>
                </a:solidFill>
                <a:latin typeface="Arial"/>
                <a:cs typeface="Arial"/>
              </a:rPr>
              <a:t>Transformation</a:t>
            </a:r>
            <a:endParaRPr sz="1400">
              <a:latin typeface="Arial"/>
              <a:cs typeface="Arial"/>
            </a:endParaRPr>
          </a:p>
        </p:txBody>
      </p:sp>
      <p:sp>
        <p:nvSpPr>
          <p:cNvPr id="10" name="object 10"/>
          <p:cNvSpPr txBox="1"/>
          <p:nvPr/>
        </p:nvSpPr>
        <p:spPr>
          <a:xfrm>
            <a:off x="5922350" y="2991487"/>
            <a:ext cx="1902460" cy="238760"/>
          </a:xfrm>
          <a:prstGeom prst="rect">
            <a:avLst/>
          </a:prstGeom>
        </p:spPr>
        <p:txBody>
          <a:bodyPr vert="horz" wrap="square" lIns="0" tIns="12700" rIns="0" bIns="0" rtlCol="0">
            <a:spAutoFit/>
          </a:bodyPr>
          <a:lstStyle/>
          <a:p>
            <a:pPr marL="12700">
              <a:lnSpc>
                <a:spcPct val="100000"/>
              </a:lnSpc>
              <a:spcBef>
                <a:spcPts val="100"/>
              </a:spcBef>
            </a:pPr>
            <a:r>
              <a:rPr sz="1400" dirty="0">
                <a:solidFill>
                  <a:srgbClr val="1ED6B3"/>
                </a:solidFill>
                <a:latin typeface="Arial"/>
                <a:cs typeface="Arial"/>
              </a:rPr>
              <a:t>DevOps</a:t>
            </a:r>
            <a:r>
              <a:rPr sz="1400" spc="-30" dirty="0">
                <a:solidFill>
                  <a:srgbClr val="1ED6B3"/>
                </a:solidFill>
                <a:latin typeface="Arial"/>
                <a:cs typeface="Arial"/>
              </a:rPr>
              <a:t> </a:t>
            </a:r>
            <a:r>
              <a:rPr sz="1400" spc="-10" dirty="0">
                <a:solidFill>
                  <a:srgbClr val="1ED6B3"/>
                </a:solidFill>
                <a:latin typeface="Arial"/>
                <a:cs typeface="Arial"/>
              </a:rPr>
              <a:t>Transformation</a:t>
            </a:r>
            <a:endParaRPr sz="1400">
              <a:latin typeface="Arial"/>
              <a:cs typeface="Arial"/>
            </a:endParaRPr>
          </a:p>
        </p:txBody>
      </p:sp>
      <p:sp>
        <p:nvSpPr>
          <p:cNvPr id="11" name="object 11"/>
          <p:cNvSpPr txBox="1"/>
          <p:nvPr/>
        </p:nvSpPr>
        <p:spPr>
          <a:xfrm>
            <a:off x="8258483" y="1470750"/>
            <a:ext cx="224154" cy="2277745"/>
          </a:xfrm>
          <a:prstGeom prst="rect">
            <a:avLst/>
          </a:prstGeom>
        </p:spPr>
        <p:txBody>
          <a:bodyPr vert="vert" wrap="square" lIns="0" tIns="0" rIns="0" bIns="0" rtlCol="0">
            <a:spAutoFit/>
          </a:bodyPr>
          <a:lstStyle/>
          <a:p>
            <a:pPr marL="12700">
              <a:lnSpc>
                <a:spcPts val="1645"/>
              </a:lnSpc>
            </a:pPr>
            <a:r>
              <a:rPr sz="1400" dirty="0">
                <a:solidFill>
                  <a:srgbClr val="349350"/>
                </a:solidFill>
                <a:latin typeface="Arial"/>
                <a:cs typeface="Arial"/>
              </a:rPr>
              <a:t>Cloud</a:t>
            </a:r>
            <a:r>
              <a:rPr sz="1400" spc="-30" dirty="0">
                <a:solidFill>
                  <a:srgbClr val="349350"/>
                </a:solidFill>
                <a:latin typeface="Arial"/>
                <a:cs typeface="Arial"/>
              </a:rPr>
              <a:t> </a:t>
            </a:r>
            <a:r>
              <a:rPr sz="1400" dirty="0">
                <a:solidFill>
                  <a:srgbClr val="349350"/>
                </a:solidFill>
                <a:latin typeface="Arial"/>
                <a:cs typeface="Arial"/>
              </a:rPr>
              <a:t>Native</a:t>
            </a:r>
            <a:r>
              <a:rPr sz="1400" spc="-50" dirty="0">
                <a:solidFill>
                  <a:srgbClr val="349350"/>
                </a:solidFill>
                <a:latin typeface="Arial"/>
                <a:cs typeface="Arial"/>
              </a:rPr>
              <a:t> </a:t>
            </a:r>
            <a:r>
              <a:rPr sz="1400" spc="-10" dirty="0">
                <a:solidFill>
                  <a:srgbClr val="349350"/>
                </a:solidFill>
                <a:latin typeface="Arial"/>
                <a:cs typeface="Arial"/>
              </a:rPr>
              <a:t>Transformation</a:t>
            </a:r>
            <a:endParaRPr sz="1400">
              <a:latin typeface="Arial"/>
              <a:cs typeface="Arial"/>
            </a:endParaRPr>
          </a:p>
        </p:txBody>
      </p:sp>
      <p:sp>
        <p:nvSpPr>
          <p:cNvPr id="12" name="object 12"/>
          <p:cNvSpPr/>
          <p:nvPr/>
        </p:nvSpPr>
        <p:spPr>
          <a:xfrm>
            <a:off x="494824" y="866475"/>
            <a:ext cx="7567930" cy="3797935"/>
          </a:xfrm>
          <a:custGeom>
            <a:avLst/>
            <a:gdLst/>
            <a:ahLst/>
            <a:cxnLst/>
            <a:rect l="l" t="t" r="r" b="b"/>
            <a:pathLst>
              <a:path w="7567930" h="3797935">
                <a:moveTo>
                  <a:pt x="0" y="0"/>
                </a:moveTo>
                <a:lnTo>
                  <a:pt x="7567799" y="0"/>
                </a:lnTo>
                <a:lnTo>
                  <a:pt x="7567799" y="3797399"/>
                </a:lnTo>
                <a:lnTo>
                  <a:pt x="0" y="3797399"/>
                </a:lnTo>
                <a:lnTo>
                  <a:pt x="0" y="0"/>
                </a:lnTo>
                <a:close/>
              </a:path>
            </a:pathLst>
          </a:custGeom>
          <a:ln w="76199">
            <a:solidFill>
              <a:srgbClr val="349350"/>
            </a:solidFill>
            <a:prstDash val="lgDash"/>
          </a:ln>
        </p:spPr>
        <p:txBody>
          <a:bodyPr wrap="square" lIns="0" tIns="0" rIns="0" bIns="0" rtlCol="0"/>
          <a:lstStyle/>
          <a:p>
            <a:endParaRPr/>
          </a:p>
        </p:txBody>
      </p:sp>
      <p:sp>
        <p:nvSpPr>
          <p:cNvPr id="13" name="object 13"/>
          <p:cNvSpPr txBox="1">
            <a:spLocks noGrp="1"/>
          </p:cNvSpPr>
          <p:nvPr>
            <p:ph type="dt" sz="half" idx="6"/>
          </p:nvPr>
        </p:nvSpPr>
        <p:spPr>
          <a:prstGeom prst="rect">
            <a:avLst/>
          </a:prstGeom>
        </p:spPr>
        <p:txBody>
          <a:bodyPr vert="horz" wrap="square" lIns="0" tIns="10795" rIns="0" bIns="0" rtlCol="0">
            <a:spAutoFit/>
          </a:bodyPr>
          <a:lstStyle/>
          <a:p>
            <a:pPr marL="12700">
              <a:lnSpc>
                <a:spcPct val="100000"/>
              </a:lnSpc>
              <a:spcBef>
                <a:spcPts val="85"/>
              </a:spcBef>
            </a:pPr>
            <a:endParaRPr spc="-10" dirty="0"/>
          </a:p>
        </p:txBody>
      </p:sp>
      <p:sp>
        <p:nvSpPr>
          <p:cNvPr id="14" name="object 14"/>
          <p:cNvSpPr txBox="1"/>
          <p:nvPr/>
        </p:nvSpPr>
        <p:spPr>
          <a:xfrm>
            <a:off x="2334349" y="4909124"/>
            <a:ext cx="1309370" cy="257122"/>
          </a:xfrm>
          <a:prstGeom prst="rect">
            <a:avLst/>
          </a:prstGeom>
        </p:spPr>
        <p:txBody>
          <a:bodyPr vert="horz" wrap="square" lIns="0" tIns="10795" rIns="0" bIns="0" rtlCol="0">
            <a:spAutoFit/>
          </a:bodyPr>
          <a:lstStyle/>
          <a:p>
            <a:pPr marL="12700">
              <a:lnSpc>
                <a:spcPct val="100000"/>
              </a:lnSpc>
              <a:spcBef>
                <a:spcPts val="85"/>
              </a:spcBef>
            </a:pPr>
            <a:r>
              <a:rPr sz="800" spc="-10" dirty="0">
                <a:solidFill>
                  <a:srgbClr val="FFFFFF"/>
                </a:solidFill>
                <a:latin typeface="Source Sans Pro"/>
                <a:cs typeface="Source Sans Pro"/>
                <a:hlinkClick r:id="rId4"/>
              </a:rPr>
              <a:t>info@container-solutions.com</a:t>
            </a:r>
            <a:endParaRPr sz="800">
              <a:latin typeface="Source Sans Pro"/>
              <a:cs typeface="Source Sans Pro"/>
            </a:endParaRPr>
          </a:p>
        </p:txBody>
      </p:sp>
      <p:sp>
        <p:nvSpPr>
          <p:cNvPr id="16" name="object 16"/>
          <p:cNvSpPr txBox="1"/>
          <p:nvPr/>
        </p:nvSpPr>
        <p:spPr>
          <a:xfrm>
            <a:off x="7420196" y="4909124"/>
            <a:ext cx="701040" cy="153670"/>
          </a:xfrm>
          <a:prstGeom prst="rect">
            <a:avLst/>
          </a:prstGeom>
        </p:spPr>
        <p:txBody>
          <a:bodyPr vert="horz" wrap="square" lIns="0" tIns="10795" rIns="0" bIns="0" rtlCol="0">
            <a:spAutoFit/>
          </a:bodyPr>
          <a:lstStyle/>
          <a:p>
            <a:pPr marL="12700">
              <a:lnSpc>
                <a:spcPct val="100000"/>
              </a:lnSpc>
              <a:spcBef>
                <a:spcPts val="85"/>
              </a:spcBef>
            </a:pPr>
            <a:r>
              <a:rPr sz="800" spc="-10" dirty="0">
                <a:solidFill>
                  <a:srgbClr val="FFFFFF"/>
                </a:solidFill>
                <a:latin typeface="Source Sans Pro"/>
                <a:cs typeface="Source Sans Pro"/>
              </a:rPr>
              <a:t>@michmueller_</a:t>
            </a:r>
            <a:endParaRPr sz="800">
              <a:latin typeface="Source Sans Pro"/>
              <a:cs typeface="Source Sans Pro"/>
            </a:endParaRPr>
          </a:p>
        </p:txBody>
      </p:sp>
      <p:pic>
        <p:nvPicPr>
          <p:cNvPr id="17" name="Picture 16"/>
          <p:cNvPicPr>
            <a:picLocks noChangeAspect="1"/>
          </p:cNvPicPr>
          <p:nvPr/>
        </p:nvPicPr>
        <p:blipFill>
          <a:blip r:embed="rId5"/>
          <a:stretch>
            <a:fillRect/>
          </a:stretch>
        </p:blipFill>
        <p:spPr>
          <a:xfrm flipV="1">
            <a:off x="0" y="4781550"/>
            <a:ext cx="9144000" cy="36195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17195" y="0"/>
            <a:ext cx="7780020" cy="430887"/>
          </a:xfrm>
        </p:spPr>
        <p:txBody>
          <a:bodyPr/>
          <a:lstStyle/>
          <a:p>
            <a:r>
              <a:rPr lang="en-IN" dirty="0"/>
              <a:t>Service Level </a:t>
            </a:r>
            <a:r>
              <a:rPr lang="en-IN" dirty="0" smtClean="0"/>
              <a:t>Indicator </a:t>
            </a:r>
            <a:r>
              <a:rPr lang="en-IN" dirty="0"/>
              <a:t>(</a:t>
            </a:r>
            <a:r>
              <a:rPr lang="en-IN" dirty="0" smtClean="0"/>
              <a:t>SLI):</a:t>
            </a:r>
            <a:endParaRPr lang="en-IN" dirty="0"/>
          </a:p>
        </p:txBody>
      </p:sp>
      <p:sp>
        <p:nvSpPr>
          <p:cNvPr id="3" name="Text Placeholder 2"/>
          <p:cNvSpPr>
            <a:spLocks noGrp="1"/>
          </p:cNvSpPr>
          <p:nvPr>
            <p:ph type="body" idx="1"/>
          </p:nvPr>
        </p:nvSpPr>
        <p:spPr>
          <a:xfrm>
            <a:off x="152400" y="860972"/>
            <a:ext cx="8686800" cy="3600986"/>
          </a:xfrm>
        </p:spPr>
        <p:txBody>
          <a:bodyPr/>
          <a:lstStyle/>
          <a:p>
            <a:r>
              <a:rPr lang="en-US" sz="1800" dirty="0">
                <a:solidFill>
                  <a:srgbClr val="0070C0"/>
                </a:solidFill>
              </a:rPr>
              <a:t>What it is: </a:t>
            </a:r>
            <a:endParaRPr lang="en-US" sz="1800" dirty="0" smtClean="0">
              <a:solidFill>
                <a:srgbClr val="0070C0"/>
              </a:solidFill>
            </a:endParaRPr>
          </a:p>
          <a:p>
            <a:r>
              <a:rPr lang="en-US" sz="1800" i="1" dirty="0" smtClean="0"/>
              <a:t>“A </a:t>
            </a:r>
            <a:r>
              <a:rPr lang="en-US" sz="1800" i="1" dirty="0"/>
              <a:t>specific, quantitative measure of a particular aspect of service </a:t>
            </a:r>
            <a:r>
              <a:rPr lang="en-US" sz="1800" i="1" dirty="0" smtClean="0"/>
              <a:t>performance</a:t>
            </a:r>
            <a:r>
              <a:rPr lang="en-US" sz="1800" dirty="0" smtClean="0">
                <a:solidFill>
                  <a:srgbClr val="0070C0"/>
                </a:solidFill>
              </a:rPr>
              <a:t>” </a:t>
            </a:r>
            <a:endParaRPr lang="en-US" sz="1800" dirty="0">
              <a:solidFill>
                <a:srgbClr val="0070C0"/>
              </a:solidFill>
            </a:endParaRPr>
          </a:p>
          <a:p>
            <a:endParaRPr lang="en-US" sz="1800" dirty="0" smtClean="0">
              <a:solidFill>
                <a:srgbClr val="0070C0"/>
              </a:solidFill>
            </a:endParaRPr>
          </a:p>
          <a:p>
            <a:r>
              <a:rPr lang="en-US" sz="1800" dirty="0" smtClean="0">
                <a:solidFill>
                  <a:srgbClr val="0070C0"/>
                </a:solidFill>
              </a:rPr>
              <a:t>Purpose</a:t>
            </a:r>
            <a:r>
              <a:rPr lang="en-US" sz="1800" dirty="0">
                <a:solidFill>
                  <a:srgbClr val="0070C0"/>
                </a:solidFill>
              </a:rPr>
              <a:t>: </a:t>
            </a:r>
            <a:endParaRPr lang="en-US" sz="1800" dirty="0" smtClean="0">
              <a:solidFill>
                <a:srgbClr val="0070C0"/>
              </a:solidFill>
            </a:endParaRPr>
          </a:p>
          <a:p>
            <a:r>
              <a:rPr lang="en-US" sz="1800" dirty="0"/>
              <a:t>To </a:t>
            </a:r>
            <a:r>
              <a:rPr lang="en-US" sz="1800" dirty="0"/>
              <a:t>track and monitor actual performance against SLOs. </a:t>
            </a:r>
          </a:p>
          <a:p>
            <a:endParaRPr lang="en-US" sz="1800" dirty="0" smtClean="0">
              <a:solidFill>
                <a:srgbClr val="0070C0"/>
              </a:solidFill>
            </a:endParaRPr>
          </a:p>
          <a:p>
            <a:r>
              <a:rPr lang="en-US" sz="1800" dirty="0" smtClean="0">
                <a:solidFill>
                  <a:srgbClr val="0070C0"/>
                </a:solidFill>
              </a:rPr>
              <a:t>Example: </a:t>
            </a:r>
            <a:r>
              <a:rPr lang="en-US" sz="1800" dirty="0" smtClean="0"/>
              <a:t>The </a:t>
            </a:r>
            <a:r>
              <a:rPr lang="en-US" sz="1800" dirty="0"/>
              <a:t>actual percentage of uptime, the latency of video playback, or the number of successful transactions. </a:t>
            </a:r>
            <a:endParaRPr lang="en-US" sz="1800" dirty="0" smtClean="0"/>
          </a:p>
          <a:p>
            <a:r>
              <a:rPr lang="en-US" sz="1800" dirty="0">
                <a:solidFill>
                  <a:srgbClr val="0070C0"/>
                </a:solidFill>
              </a:rPr>
              <a:t>Example: </a:t>
            </a:r>
            <a:r>
              <a:rPr lang="en-US" sz="1800" dirty="0"/>
              <a:t>The actual percentage of database queries that successfully complete in less than 200 milliseconds. </a:t>
            </a:r>
          </a:p>
          <a:p>
            <a:r>
              <a:rPr lang="en-US" sz="1800" dirty="0">
                <a:solidFill>
                  <a:srgbClr val="0070C0"/>
                </a:solidFill>
              </a:rPr>
              <a:t>Example: </a:t>
            </a:r>
            <a:r>
              <a:rPr lang="en-US" sz="1800" dirty="0"/>
              <a:t>The actual uptime percentage of an online application over a month. </a:t>
            </a:r>
          </a:p>
          <a:p>
            <a:r>
              <a:rPr lang="en-US" sz="1800" dirty="0">
                <a:solidFill>
                  <a:srgbClr val="0070C0"/>
                </a:solidFill>
              </a:rPr>
              <a:t>Example: </a:t>
            </a:r>
            <a:r>
              <a:rPr lang="en-US" sz="1800" dirty="0"/>
              <a:t>The real number of successful transactions out of total attempts on a retail website. </a:t>
            </a:r>
            <a:endParaRPr lang="en-IN" sz="1800" dirty="0"/>
          </a:p>
        </p:txBody>
      </p:sp>
      <p:sp>
        <p:nvSpPr>
          <p:cNvPr id="4" name="Date Placeholder 3"/>
          <p:cNvSpPr>
            <a:spLocks noGrp="1"/>
          </p:cNvSpPr>
          <p:nvPr>
            <p:ph type="dt" sz="half" idx="6"/>
          </p:nvPr>
        </p:nvSpPr>
        <p:spPr/>
        <p:txBody>
          <a:bodyPr/>
          <a:lstStyle/>
          <a:p>
            <a:pPr marL="12700">
              <a:lnSpc>
                <a:spcPct val="100000"/>
              </a:lnSpc>
              <a:spcBef>
                <a:spcPts val="85"/>
              </a:spcBef>
            </a:pPr>
            <a:endParaRPr lang="en-IN" spc="-10" dirty="0"/>
          </a:p>
        </p:txBody>
      </p:sp>
      <p:pic>
        <p:nvPicPr>
          <p:cNvPr id="5" name="Picture 4"/>
          <p:cNvPicPr>
            <a:picLocks noChangeAspect="1"/>
          </p:cNvPicPr>
          <p:nvPr/>
        </p:nvPicPr>
        <p:blipFill>
          <a:blip r:embed="rId2"/>
          <a:stretch>
            <a:fillRect/>
          </a:stretch>
        </p:blipFill>
        <p:spPr>
          <a:xfrm flipV="1">
            <a:off x="0" y="4781550"/>
            <a:ext cx="9144000" cy="361950"/>
          </a:xfrm>
          <a:prstGeom prst="rect">
            <a:avLst/>
          </a:prstGeom>
        </p:spPr>
      </p:pic>
    </p:spTree>
    <p:extLst>
      <p:ext uri="{BB962C8B-B14F-4D97-AF65-F5344CB8AC3E}">
        <p14:creationId xmlns:p14="http://schemas.microsoft.com/office/powerpoint/2010/main" val="61066271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4725" y="281225"/>
            <a:ext cx="7780020" cy="430887"/>
          </a:xfrm>
        </p:spPr>
        <p:txBody>
          <a:bodyPr/>
          <a:lstStyle/>
          <a:p>
            <a:r>
              <a:rPr lang="en-IN" b="0" dirty="0"/>
              <a:t>How they work together:</a:t>
            </a:r>
            <a:endParaRPr lang="en-IN" dirty="0"/>
          </a:p>
        </p:txBody>
      </p:sp>
      <p:sp>
        <p:nvSpPr>
          <p:cNvPr id="3" name="Text Placeholder 2"/>
          <p:cNvSpPr>
            <a:spLocks noGrp="1"/>
          </p:cNvSpPr>
          <p:nvPr>
            <p:ph type="body" idx="1"/>
          </p:nvPr>
        </p:nvSpPr>
        <p:spPr>
          <a:xfrm>
            <a:off x="228600" y="895350"/>
            <a:ext cx="8686800" cy="3693319"/>
          </a:xfrm>
        </p:spPr>
        <p:txBody>
          <a:bodyPr/>
          <a:lstStyle/>
          <a:p>
            <a:r>
              <a:rPr lang="en-US" sz="2000" b="1" u="sng" dirty="0"/>
              <a:t>SLI measures performance: </a:t>
            </a:r>
            <a:r>
              <a:rPr lang="en-US" sz="2000" dirty="0"/>
              <a:t>The service is constantly monitored using SLIs (e.g., 99.97% uptime). </a:t>
            </a:r>
            <a:endParaRPr lang="en-US" sz="2000" dirty="0" smtClean="0"/>
          </a:p>
          <a:p>
            <a:endParaRPr lang="en-US" sz="2000" dirty="0" smtClean="0"/>
          </a:p>
          <a:p>
            <a:endParaRPr lang="en-US" sz="2000" dirty="0"/>
          </a:p>
          <a:p>
            <a:r>
              <a:rPr lang="en-US" sz="2000" b="1" u="sng" dirty="0"/>
              <a:t>SLO sets the target: </a:t>
            </a:r>
            <a:r>
              <a:rPr lang="en-US" sz="2000" dirty="0"/>
              <a:t>The internal SLO (e.g., 99.95% uptime) is compared to the SLI. </a:t>
            </a:r>
            <a:endParaRPr lang="en-US" sz="2000" dirty="0" smtClean="0"/>
          </a:p>
          <a:p>
            <a:endParaRPr lang="en-US" sz="2000" dirty="0" smtClean="0"/>
          </a:p>
          <a:p>
            <a:endParaRPr lang="en-US" sz="2000" dirty="0"/>
          </a:p>
          <a:p>
            <a:r>
              <a:rPr lang="en-US" sz="2000" b="1" u="sng" dirty="0"/>
              <a:t>SLA defines the promise: </a:t>
            </a:r>
            <a:r>
              <a:rPr lang="en-US" sz="2000" dirty="0"/>
              <a:t>If the SLI falls below the internal SLO, corrective actions are taken to prevent a breach of the customer-facing SLA. If the SLO is missed and the SLA is also missed, the consequences outlined in the SLA take effect. </a:t>
            </a:r>
            <a:endParaRPr lang="en-IN" sz="2000" dirty="0"/>
          </a:p>
        </p:txBody>
      </p:sp>
      <p:sp>
        <p:nvSpPr>
          <p:cNvPr id="4" name="Date Placeholder 3"/>
          <p:cNvSpPr>
            <a:spLocks noGrp="1"/>
          </p:cNvSpPr>
          <p:nvPr>
            <p:ph type="dt" sz="half" idx="6"/>
          </p:nvPr>
        </p:nvSpPr>
        <p:spPr/>
        <p:txBody>
          <a:bodyPr/>
          <a:lstStyle/>
          <a:p>
            <a:pPr marL="12700">
              <a:lnSpc>
                <a:spcPct val="100000"/>
              </a:lnSpc>
              <a:spcBef>
                <a:spcPts val="85"/>
              </a:spcBef>
            </a:pPr>
            <a:endParaRPr lang="en-IN" spc="-10" dirty="0"/>
          </a:p>
        </p:txBody>
      </p:sp>
      <p:pic>
        <p:nvPicPr>
          <p:cNvPr id="6" name="Picture 5"/>
          <p:cNvPicPr>
            <a:picLocks noChangeAspect="1"/>
          </p:cNvPicPr>
          <p:nvPr/>
        </p:nvPicPr>
        <p:blipFill>
          <a:blip r:embed="rId2"/>
          <a:stretch>
            <a:fillRect/>
          </a:stretch>
        </p:blipFill>
        <p:spPr>
          <a:xfrm flipV="1">
            <a:off x="0" y="4781550"/>
            <a:ext cx="9144000" cy="361950"/>
          </a:xfrm>
          <a:prstGeom prst="rect">
            <a:avLst/>
          </a:prstGeom>
        </p:spPr>
      </p:pic>
    </p:spTree>
    <p:extLst>
      <p:ext uri="{BB962C8B-B14F-4D97-AF65-F5344CB8AC3E}">
        <p14:creationId xmlns:p14="http://schemas.microsoft.com/office/powerpoint/2010/main" val="329237424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6"/>
          </p:nvPr>
        </p:nvSpPr>
        <p:spPr/>
        <p:txBody>
          <a:bodyPr/>
          <a:lstStyle/>
          <a:p>
            <a:pPr marL="12700">
              <a:lnSpc>
                <a:spcPct val="100000"/>
              </a:lnSpc>
              <a:spcBef>
                <a:spcPts val="85"/>
              </a:spcBef>
            </a:pPr>
            <a:endParaRPr lang="en-IN" spc="-10" dirty="0"/>
          </a:p>
        </p:txBody>
      </p:sp>
      <p:pic>
        <p:nvPicPr>
          <p:cNvPr id="4098" name="Picture 2" descr="Service Level Objectives (SLOs) and Service Level Agreements (SLAs) tools  in 2024 - DevOpsSchool.co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48233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93938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77325" y="1151875"/>
            <a:ext cx="2177415" cy="2771140"/>
          </a:xfrm>
          <a:custGeom>
            <a:avLst/>
            <a:gdLst/>
            <a:ahLst/>
            <a:cxnLst/>
            <a:rect l="l" t="t" r="r" b="b"/>
            <a:pathLst>
              <a:path w="2177415" h="2771140">
                <a:moveTo>
                  <a:pt x="2177099" y="2770799"/>
                </a:moveTo>
                <a:lnTo>
                  <a:pt x="0" y="2770799"/>
                </a:lnTo>
                <a:lnTo>
                  <a:pt x="0" y="0"/>
                </a:lnTo>
                <a:lnTo>
                  <a:pt x="2177099" y="0"/>
                </a:lnTo>
                <a:lnTo>
                  <a:pt x="2177099" y="2770799"/>
                </a:lnTo>
                <a:close/>
              </a:path>
            </a:pathLst>
          </a:custGeom>
          <a:solidFill>
            <a:srgbClr val="2740F7">
              <a:alpha val="5059"/>
            </a:srgbClr>
          </a:solidFill>
        </p:spPr>
        <p:txBody>
          <a:bodyPr wrap="square" lIns="0" tIns="0" rIns="0" bIns="0" rtlCol="0"/>
          <a:lstStyle/>
          <a:p>
            <a:endParaRPr/>
          </a:p>
        </p:txBody>
      </p:sp>
      <p:sp>
        <p:nvSpPr>
          <p:cNvPr id="3" name="object 3"/>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dirty="0"/>
              <a:t>Glossary</a:t>
            </a:r>
            <a:r>
              <a:rPr spc="-40" dirty="0"/>
              <a:t> </a:t>
            </a:r>
            <a:r>
              <a:rPr dirty="0"/>
              <a:t>of</a:t>
            </a:r>
            <a:r>
              <a:rPr spc="-40" dirty="0"/>
              <a:t> </a:t>
            </a:r>
            <a:r>
              <a:rPr spc="-10" dirty="0"/>
              <a:t>terms</a:t>
            </a:r>
          </a:p>
        </p:txBody>
      </p:sp>
      <p:sp>
        <p:nvSpPr>
          <p:cNvPr id="4" name="object 4"/>
          <p:cNvSpPr txBox="1"/>
          <p:nvPr/>
        </p:nvSpPr>
        <p:spPr>
          <a:xfrm>
            <a:off x="1025625" y="1234414"/>
            <a:ext cx="1870075" cy="1450975"/>
          </a:xfrm>
          <a:prstGeom prst="rect">
            <a:avLst/>
          </a:prstGeom>
        </p:spPr>
        <p:txBody>
          <a:bodyPr vert="horz" wrap="square" lIns="0" tIns="12700" rIns="0" bIns="0" rtlCol="0">
            <a:spAutoFit/>
          </a:bodyPr>
          <a:lstStyle/>
          <a:p>
            <a:pPr marL="12700">
              <a:lnSpc>
                <a:spcPct val="100000"/>
              </a:lnSpc>
              <a:spcBef>
                <a:spcPts val="100"/>
              </a:spcBef>
            </a:pPr>
            <a:r>
              <a:rPr sz="2000" b="1" spc="-25" dirty="0">
                <a:solidFill>
                  <a:srgbClr val="434343"/>
                </a:solidFill>
                <a:latin typeface="Open Sans"/>
                <a:cs typeface="Open Sans"/>
              </a:rPr>
              <a:t>SLI</a:t>
            </a:r>
            <a:endParaRPr sz="2000">
              <a:latin typeface="Open Sans"/>
              <a:cs typeface="Open Sans"/>
            </a:endParaRPr>
          </a:p>
          <a:p>
            <a:pPr marL="12700">
              <a:lnSpc>
                <a:spcPct val="100000"/>
              </a:lnSpc>
              <a:spcBef>
                <a:spcPts val="1200"/>
              </a:spcBef>
            </a:pPr>
            <a:r>
              <a:rPr sz="1200" dirty="0">
                <a:solidFill>
                  <a:srgbClr val="424242"/>
                </a:solidFill>
                <a:latin typeface="Open Sans"/>
                <a:cs typeface="Open Sans"/>
              </a:rPr>
              <a:t>service</a:t>
            </a:r>
            <a:r>
              <a:rPr sz="1200" spc="-25" dirty="0">
                <a:solidFill>
                  <a:srgbClr val="424242"/>
                </a:solidFill>
                <a:latin typeface="Open Sans"/>
                <a:cs typeface="Open Sans"/>
              </a:rPr>
              <a:t> </a:t>
            </a:r>
            <a:r>
              <a:rPr sz="1200" dirty="0">
                <a:solidFill>
                  <a:srgbClr val="424242"/>
                </a:solidFill>
                <a:latin typeface="Open Sans"/>
                <a:cs typeface="Open Sans"/>
              </a:rPr>
              <a:t>level</a:t>
            </a:r>
            <a:r>
              <a:rPr sz="1200" spc="275" dirty="0">
                <a:solidFill>
                  <a:srgbClr val="424242"/>
                </a:solidFill>
                <a:latin typeface="Open Sans"/>
                <a:cs typeface="Open Sans"/>
              </a:rPr>
              <a:t> </a:t>
            </a:r>
            <a:r>
              <a:rPr sz="1200" b="1" spc="-10" dirty="0">
                <a:solidFill>
                  <a:srgbClr val="424242"/>
                </a:solidFill>
                <a:latin typeface="Open Sans"/>
                <a:cs typeface="Open Sans"/>
              </a:rPr>
              <a:t>indicator</a:t>
            </a:r>
            <a:r>
              <a:rPr sz="1200" spc="-10" dirty="0">
                <a:solidFill>
                  <a:srgbClr val="424242"/>
                </a:solidFill>
                <a:latin typeface="Open Sans"/>
                <a:cs typeface="Open Sans"/>
              </a:rPr>
              <a:t>:</a:t>
            </a:r>
            <a:endParaRPr sz="1200">
              <a:latin typeface="Open Sans"/>
              <a:cs typeface="Open Sans"/>
            </a:endParaRPr>
          </a:p>
          <a:p>
            <a:pPr marL="12700" marR="5080">
              <a:lnSpc>
                <a:spcPct val="115599"/>
              </a:lnSpc>
              <a:spcBef>
                <a:spcPts val="1185"/>
              </a:spcBef>
            </a:pPr>
            <a:r>
              <a:rPr sz="1200" dirty="0">
                <a:solidFill>
                  <a:srgbClr val="424242"/>
                </a:solidFill>
                <a:latin typeface="Open Sans"/>
                <a:cs typeface="Open Sans"/>
              </a:rPr>
              <a:t>a</a:t>
            </a:r>
            <a:r>
              <a:rPr sz="1200" spc="-15" dirty="0">
                <a:solidFill>
                  <a:srgbClr val="424242"/>
                </a:solidFill>
                <a:latin typeface="Open Sans"/>
                <a:cs typeface="Open Sans"/>
              </a:rPr>
              <a:t> </a:t>
            </a:r>
            <a:r>
              <a:rPr sz="1200" spc="-20" dirty="0">
                <a:solidFill>
                  <a:srgbClr val="424242"/>
                </a:solidFill>
                <a:latin typeface="Open Sans"/>
                <a:cs typeface="Open Sans"/>
              </a:rPr>
              <a:t>well-</a:t>
            </a:r>
            <a:r>
              <a:rPr sz="1200" dirty="0">
                <a:solidFill>
                  <a:srgbClr val="424242"/>
                </a:solidFill>
                <a:latin typeface="Open Sans"/>
                <a:cs typeface="Open Sans"/>
              </a:rPr>
              <a:t>defined measure</a:t>
            </a:r>
            <a:r>
              <a:rPr sz="1200" spc="-10" dirty="0">
                <a:solidFill>
                  <a:srgbClr val="424242"/>
                </a:solidFill>
                <a:latin typeface="Open Sans"/>
                <a:cs typeface="Open Sans"/>
              </a:rPr>
              <a:t> </a:t>
            </a:r>
            <a:r>
              <a:rPr sz="1200" spc="-25" dirty="0">
                <a:solidFill>
                  <a:srgbClr val="424242"/>
                </a:solidFill>
                <a:latin typeface="Open Sans"/>
                <a:cs typeface="Open Sans"/>
              </a:rPr>
              <a:t>of </a:t>
            </a:r>
            <a:r>
              <a:rPr sz="1200" dirty="0">
                <a:solidFill>
                  <a:srgbClr val="424242"/>
                </a:solidFill>
                <a:latin typeface="Open Sans"/>
                <a:cs typeface="Open Sans"/>
              </a:rPr>
              <a:t>'good</a:t>
            </a:r>
            <a:r>
              <a:rPr sz="1200" spc="240" dirty="0">
                <a:solidFill>
                  <a:srgbClr val="424242"/>
                </a:solidFill>
                <a:latin typeface="Open Sans"/>
                <a:cs typeface="Open Sans"/>
              </a:rPr>
              <a:t> </a:t>
            </a:r>
            <a:r>
              <a:rPr sz="1200" dirty="0">
                <a:solidFill>
                  <a:srgbClr val="424242"/>
                </a:solidFill>
                <a:latin typeface="Open Sans"/>
                <a:cs typeface="Open Sans"/>
              </a:rPr>
              <a:t>enough</a:t>
            </a:r>
            <a:r>
              <a:rPr sz="1200" spc="-35" dirty="0">
                <a:solidFill>
                  <a:srgbClr val="424242"/>
                </a:solidFill>
                <a:latin typeface="Open Sans"/>
                <a:cs typeface="Open Sans"/>
              </a:rPr>
              <a:t> </a:t>
            </a:r>
            <a:r>
              <a:rPr sz="1200" dirty="0">
                <a:solidFill>
                  <a:srgbClr val="424242"/>
                </a:solidFill>
                <a:latin typeface="Open Sans"/>
                <a:cs typeface="Open Sans"/>
              </a:rPr>
              <a:t>or</a:t>
            </a:r>
            <a:r>
              <a:rPr sz="1200" spc="-35" dirty="0">
                <a:solidFill>
                  <a:srgbClr val="424242"/>
                </a:solidFill>
                <a:latin typeface="Open Sans"/>
                <a:cs typeface="Open Sans"/>
              </a:rPr>
              <a:t> </a:t>
            </a:r>
            <a:r>
              <a:rPr sz="1200" spc="-20" dirty="0">
                <a:solidFill>
                  <a:srgbClr val="424242"/>
                </a:solidFill>
                <a:latin typeface="Open Sans"/>
                <a:cs typeface="Open Sans"/>
              </a:rPr>
              <a:t>user </a:t>
            </a:r>
            <a:r>
              <a:rPr sz="1200" spc="-10" dirty="0">
                <a:solidFill>
                  <a:srgbClr val="424242"/>
                </a:solidFill>
                <a:latin typeface="Open Sans"/>
                <a:cs typeface="Open Sans"/>
              </a:rPr>
              <a:t>pains'</a:t>
            </a:r>
            <a:endParaRPr sz="1200">
              <a:latin typeface="Open Sans"/>
              <a:cs typeface="Open Sans"/>
            </a:endParaRPr>
          </a:p>
        </p:txBody>
      </p:sp>
      <p:sp>
        <p:nvSpPr>
          <p:cNvPr id="5" name="object 5"/>
          <p:cNvSpPr txBox="1"/>
          <p:nvPr/>
        </p:nvSpPr>
        <p:spPr>
          <a:xfrm>
            <a:off x="1013747" y="2762099"/>
            <a:ext cx="1329055" cy="444500"/>
          </a:xfrm>
          <a:prstGeom prst="rect">
            <a:avLst/>
          </a:prstGeom>
        </p:spPr>
        <p:txBody>
          <a:bodyPr vert="horz" wrap="square" lIns="0" tIns="12700" rIns="0" bIns="0" rtlCol="0">
            <a:spAutoFit/>
          </a:bodyPr>
          <a:lstStyle/>
          <a:p>
            <a:pPr marL="332740" marR="5080" indent="-320675">
              <a:lnSpc>
                <a:spcPct val="114599"/>
              </a:lnSpc>
              <a:spcBef>
                <a:spcPts val="100"/>
              </a:spcBef>
              <a:buClr>
                <a:srgbClr val="2841F9"/>
              </a:buClr>
              <a:buFont typeface="Arial"/>
              <a:buChar char="●"/>
              <a:tabLst>
                <a:tab pos="332740" algn="l"/>
              </a:tabLst>
            </a:pPr>
            <a:r>
              <a:rPr sz="1200" i="1" dirty="0">
                <a:solidFill>
                  <a:srgbClr val="424242"/>
                </a:solidFill>
                <a:latin typeface="Open Sans"/>
                <a:cs typeface="Open Sans"/>
              </a:rPr>
              <a:t>used</a:t>
            </a:r>
            <a:r>
              <a:rPr sz="1200" i="1" spc="-20" dirty="0">
                <a:solidFill>
                  <a:srgbClr val="424242"/>
                </a:solidFill>
                <a:latin typeface="Open Sans"/>
                <a:cs typeface="Open Sans"/>
              </a:rPr>
              <a:t> </a:t>
            </a:r>
            <a:r>
              <a:rPr sz="1200" i="1" dirty="0">
                <a:solidFill>
                  <a:srgbClr val="424242"/>
                </a:solidFill>
                <a:latin typeface="Open Sans"/>
                <a:cs typeface="Open Sans"/>
              </a:rPr>
              <a:t>to</a:t>
            </a:r>
            <a:r>
              <a:rPr sz="1200" i="1" spc="-20" dirty="0">
                <a:solidFill>
                  <a:srgbClr val="424242"/>
                </a:solidFill>
                <a:latin typeface="Open Sans"/>
                <a:cs typeface="Open Sans"/>
              </a:rPr>
              <a:t> </a:t>
            </a:r>
            <a:r>
              <a:rPr sz="1200" i="1" spc="-10" dirty="0">
                <a:solidFill>
                  <a:srgbClr val="424242"/>
                </a:solidFill>
                <a:latin typeface="Open Sans"/>
                <a:cs typeface="Open Sans"/>
              </a:rPr>
              <a:t>specify SLO/SLA</a:t>
            </a:r>
            <a:endParaRPr sz="1200">
              <a:latin typeface="Open Sans"/>
              <a:cs typeface="Open Sans"/>
            </a:endParaRPr>
          </a:p>
        </p:txBody>
      </p:sp>
      <p:sp>
        <p:nvSpPr>
          <p:cNvPr id="6" name="object 6"/>
          <p:cNvSpPr txBox="1"/>
          <p:nvPr/>
        </p:nvSpPr>
        <p:spPr>
          <a:xfrm>
            <a:off x="1013747" y="3390749"/>
            <a:ext cx="1332230" cy="444500"/>
          </a:xfrm>
          <a:prstGeom prst="rect">
            <a:avLst/>
          </a:prstGeom>
        </p:spPr>
        <p:txBody>
          <a:bodyPr vert="horz" wrap="square" lIns="0" tIns="12700" rIns="0" bIns="0" rtlCol="0">
            <a:spAutoFit/>
          </a:bodyPr>
          <a:lstStyle/>
          <a:p>
            <a:pPr marL="332740" marR="5080" indent="-320675">
              <a:lnSpc>
                <a:spcPct val="114599"/>
              </a:lnSpc>
              <a:spcBef>
                <a:spcPts val="100"/>
              </a:spcBef>
              <a:buClr>
                <a:srgbClr val="2740F7"/>
              </a:buClr>
              <a:buFont typeface="Arial"/>
              <a:buChar char="●"/>
              <a:tabLst>
                <a:tab pos="332740" algn="l"/>
              </a:tabLst>
            </a:pPr>
            <a:r>
              <a:rPr sz="1200" i="1" dirty="0">
                <a:solidFill>
                  <a:srgbClr val="424242"/>
                </a:solidFill>
                <a:latin typeface="Roboto"/>
                <a:cs typeface="Roboto"/>
              </a:rPr>
              <a:t>Software</a:t>
            </a:r>
            <a:r>
              <a:rPr sz="1200" i="1" spc="-45" dirty="0">
                <a:solidFill>
                  <a:srgbClr val="424242"/>
                </a:solidFill>
                <a:latin typeface="Roboto"/>
                <a:cs typeface="Roboto"/>
              </a:rPr>
              <a:t> </a:t>
            </a:r>
            <a:r>
              <a:rPr sz="1200" i="1" dirty="0">
                <a:solidFill>
                  <a:srgbClr val="424242"/>
                </a:solidFill>
                <a:latin typeface="Roboto"/>
                <a:cs typeface="Roboto"/>
              </a:rPr>
              <a:t>test</a:t>
            </a:r>
            <a:r>
              <a:rPr sz="1200" i="1" spc="-45" dirty="0">
                <a:solidFill>
                  <a:srgbClr val="424242"/>
                </a:solidFill>
                <a:latin typeface="Roboto"/>
                <a:cs typeface="Roboto"/>
              </a:rPr>
              <a:t> </a:t>
            </a:r>
            <a:r>
              <a:rPr sz="1200" i="1" spc="-50" dirty="0">
                <a:solidFill>
                  <a:srgbClr val="424242"/>
                </a:solidFill>
                <a:latin typeface="Roboto"/>
                <a:cs typeface="Roboto"/>
              </a:rPr>
              <a:t>/ </a:t>
            </a:r>
            <a:r>
              <a:rPr sz="1200" i="1" spc="-20" dirty="0">
                <a:solidFill>
                  <a:srgbClr val="424242"/>
                </a:solidFill>
                <a:latin typeface="Roboto"/>
                <a:cs typeface="Roboto"/>
              </a:rPr>
              <a:t>probe</a:t>
            </a:r>
            <a:endParaRPr sz="1200">
              <a:latin typeface="Roboto"/>
              <a:cs typeface="Roboto"/>
            </a:endParaRPr>
          </a:p>
        </p:txBody>
      </p:sp>
      <p:sp>
        <p:nvSpPr>
          <p:cNvPr id="7" name="object 7"/>
          <p:cNvSpPr txBox="1"/>
          <p:nvPr/>
        </p:nvSpPr>
        <p:spPr>
          <a:xfrm>
            <a:off x="3393949" y="1151875"/>
            <a:ext cx="2177415" cy="2167255"/>
          </a:xfrm>
          <a:prstGeom prst="rect">
            <a:avLst/>
          </a:prstGeom>
          <a:solidFill>
            <a:srgbClr val="2740F7">
              <a:alpha val="5059"/>
            </a:srgbClr>
          </a:solidFill>
        </p:spPr>
        <p:txBody>
          <a:bodyPr vert="horz" wrap="square" lIns="0" tIns="95250" rIns="0" bIns="0" rtlCol="0">
            <a:spAutoFit/>
          </a:bodyPr>
          <a:lstStyle/>
          <a:p>
            <a:pPr marL="157480">
              <a:lnSpc>
                <a:spcPct val="100000"/>
              </a:lnSpc>
              <a:spcBef>
                <a:spcPts val="750"/>
              </a:spcBef>
            </a:pPr>
            <a:r>
              <a:rPr sz="2000" b="1" spc="-25" dirty="0">
                <a:solidFill>
                  <a:srgbClr val="434343"/>
                </a:solidFill>
                <a:latin typeface="Open Sans"/>
                <a:cs typeface="Open Sans"/>
              </a:rPr>
              <a:t>SLO</a:t>
            </a:r>
            <a:endParaRPr sz="2000">
              <a:latin typeface="Open Sans"/>
              <a:cs typeface="Open Sans"/>
            </a:endParaRPr>
          </a:p>
          <a:p>
            <a:pPr marL="157480" marR="131445">
              <a:lnSpc>
                <a:spcPct val="115599"/>
              </a:lnSpc>
              <a:spcBef>
                <a:spcPts val="975"/>
              </a:spcBef>
            </a:pPr>
            <a:r>
              <a:rPr sz="1200" dirty="0">
                <a:solidFill>
                  <a:srgbClr val="424242"/>
                </a:solidFill>
                <a:latin typeface="Open Sans"/>
                <a:cs typeface="Open Sans"/>
              </a:rPr>
              <a:t>service</a:t>
            </a:r>
            <a:r>
              <a:rPr sz="1200" spc="-20" dirty="0">
                <a:solidFill>
                  <a:srgbClr val="424242"/>
                </a:solidFill>
                <a:latin typeface="Open Sans"/>
                <a:cs typeface="Open Sans"/>
              </a:rPr>
              <a:t> </a:t>
            </a:r>
            <a:r>
              <a:rPr sz="1200" dirty="0">
                <a:solidFill>
                  <a:srgbClr val="424242"/>
                </a:solidFill>
                <a:latin typeface="Open Sans"/>
                <a:cs typeface="Open Sans"/>
              </a:rPr>
              <a:t>level</a:t>
            </a:r>
            <a:r>
              <a:rPr sz="1200" spc="285" dirty="0">
                <a:solidFill>
                  <a:srgbClr val="424242"/>
                </a:solidFill>
                <a:latin typeface="Open Sans"/>
                <a:cs typeface="Open Sans"/>
              </a:rPr>
              <a:t> </a:t>
            </a:r>
            <a:r>
              <a:rPr sz="1200" b="1" spc="-10" dirty="0">
                <a:solidFill>
                  <a:srgbClr val="424242"/>
                </a:solidFill>
                <a:latin typeface="Open Sans"/>
                <a:cs typeface="Open Sans"/>
              </a:rPr>
              <a:t>objective</a:t>
            </a:r>
            <a:r>
              <a:rPr sz="1200" spc="-10" dirty="0">
                <a:solidFill>
                  <a:srgbClr val="424242"/>
                </a:solidFill>
                <a:latin typeface="Open Sans"/>
                <a:cs typeface="Open Sans"/>
              </a:rPr>
              <a:t>:</a:t>
            </a:r>
            <a:r>
              <a:rPr sz="1200" spc="-20" dirty="0">
                <a:solidFill>
                  <a:srgbClr val="424242"/>
                </a:solidFill>
                <a:latin typeface="Open Sans"/>
                <a:cs typeface="Open Sans"/>
              </a:rPr>
              <a:t> </a:t>
            </a:r>
            <a:r>
              <a:rPr sz="1200" spc="-50" dirty="0">
                <a:solidFill>
                  <a:srgbClr val="424242"/>
                </a:solidFill>
                <a:latin typeface="Open Sans"/>
                <a:cs typeface="Open Sans"/>
              </a:rPr>
              <a:t>a </a:t>
            </a:r>
            <a:r>
              <a:rPr sz="1200" spc="-10" dirty="0">
                <a:solidFill>
                  <a:srgbClr val="424242"/>
                </a:solidFill>
                <a:latin typeface="Open Sans"/>
                <a:cs typeface="Open Sans"/>
              </a:rPr>
              <a:t>top-</a:t>
            </a:r>
            <a:r>
              <a:rPr sz="1200" dirty="0">
                <a:solidFill>
                  <a:srgbClr val="424242"/>
                </a:solidFill>
                <a:latin typeface="Open Sans"/>
                <a:cs typeface="Open Sans"/>
              </a:rPr>
              <a:t>line</a:t>
            </a:r>
            <a:r>
              <a:rPr sz="1200" spc="270" dirty="0">
                <a:solidFill>
                  <a:srgbClr val="424242"/>
                </a:solidFill>
                <a:latin typeface="Open Sans"/>
                <a:cs typeface="Open Sans"/>
              </a:rPr>
              <a:t> </a:t>
            </a:r>
            <a:r>
              <a:rPr sz="1200" dirty="0">
                <a:solidFill>
                  <a:srgbClr val="424242"/>
                </a:solidFill>
                <a:latin typeface="Open Sans"/>
                <a:cs typeface="Open Sans"/>
              </a:rPr>
              <a:t>target</a:t>
            </a:r>
            <a:r>
              <a:rPr sz="1200" spc="-20" dirty="0">
                <a:solidFill>
                  <a:srgbClr val="424242"/>
                </a:solidFill>
                <a:latin typeface="Open Sans"/>
                <a:cs typeface="Open Sans"/>
              </a:rPr>
              <a:t> </a:t>
            </a:r>
            <a:r>
              <a:rPr sz="1200" dirty="0">
                <a:solidFill>
                  <a:srgbClr val="424242"/>
                </a:solidFill>
                <a:latin typeface="Open Sans"/>
                <a:cs typeface="Open Sans"/>
              </a:rPr>
              <a:t>for</a:t>
            </a:r>
            <a:r>
              <a:rPr sz="1200" spc="-20" dirty="0">
                <a:solidFill>
                  <a:srgbClr val="424242"/>
                </a:solidFill>
                <a:latin typeface="Open Sans"/>
                <a:cs typeface="Open Sans"/>
              </a:rPr>
              <a:t> </a:t>
            </a:r>
            <a:r>
              <a:rPr sz="1200" spc="-10" dirty="0">
                <a:solidFill>
                  <a:srgbClr val="424242"/>
                </a:solidFill>
                <a:latin typeface="Open Sans"/>
                <a:cs typeface="Open Sans"/>
              </a:rPr>
              <a:t>fraction </a:t>
            </a:r>
            <a:r>
              <a:rPr sz="1200" dirty="0">
                <a:solidFill>
                  <a:srgbClr val="424242"/>
                </a:solidFill>
                <a:latin typeface="Open Sans"/>
                <a:cs typeface="Open Sans"/>
              </a:rPr>
              <a:t>of</a:t>
            </a:r>
            <a:r>
              <a:rPr sz="1200" spc="-25" dirty="0">
                <a:solidFill>
                  <a:srgbClr val="424242"/>
                </a:solidFill>
                <a:latin typeface="Open Sans"/>
                <a:cs typeface="Open Sans"/>
              </a:rPr>
              <a:t> </a:t>
            </a:r>
            <a:r>
              <a:rPr sz="1200" dirty="0">
                <a:solidFill>
                  <a:srgbClr val="424242"/>
                </a:solidFill>
                <a:latin typeface="Open Sans"/>
                <a:cs typeface="Open Sans"/>
              </a:rPr>
              <a:t>good</a:t>
            </a:r>
            <a:r>
              <a:rPr sz="1200" spc="265" dirty="0">
                <a:solidFill>
                  <a:srgbClr val="424242"/>
                </a:solidFill>
                <a:latin typeface="Open Sans"/>
                <a:cs typeface="Open Sans"/>
              </a:rPr>
              <a:t> </a:t>
            </a:r>
            <a:r>
              <a:rPr sz="1200" spc="-10" dirty="0">
                <a:solidFill>
                  <a:srgbClr val="424242"/>
                </a:solidFill>
                <a:latin typeface="Open Sans"/>
                <a:cs typeface="Open Sans"/>
              </a:rPr>
              <a:t>interactions</a:t>
            </a:r>
            <a:endParaRPr sz="1200">
              <a:latin typeface="Open Sans"/>
              <a:cs typeface="Open Sans"/>
            </a:endParaRPr>
          </a:p>
          <a:p>
            <a:pPr>
              <a:lnSpc>
                <a:spcPct val="100000"/>
              </a:lnSpc>
              <a:spcBef>
                <a:spcPts val="1585"/>
              </a:spcBef>
            </a:pPr>
            <a:endParaRPr sz="1200">
              <a:latin typeface="Open Sans"/>
              <a:cs typeface="Open Sans"/>
            </a:endParaRPr>
          </a:p>
          <a:p>
            <a:pPr marL="429895" marR="746760" indent="-320675">
              <a:lnSpc>
                <a:spcPct val="114599"/>
              </a:lnSpc>
              <a:buClr>
                <a:srgbClr val="2841F9"/>
              </a:buClr>
              <a:buFont typeface="Arial"/>
              <a:buChar char="●"/>
              <a:tabLst>
                <a:tab pos="429895" algn="l"/>
              </a:tabLst>
            </a:pPr>
            <a:r>
              <a:rPr sz="1200" i="1" spc="-10" dirty="0">
                <a:solidFill>
                  <a:srgbClr val="424242"/>
                </a:solidFill>
                <a:latin typeface="Roboto"/>
                <a:cs typeface="Roboto"/>
              </a:rPr>
              <a:t>specifies</a:t>
            </a:r>
            <a:r>
              <a:rPr sz="1200" i="1" spc="-15" dirty="0">
                <a:solidFill>
                  <a:srgbClr val="424242"/>
                </a:solidFill>
                <a:latin typeface="Roboto"/>
                <a:cs typeface="Roboto"/>
              </a:rPr>
              <a:t> </a:t>
            </a:r>
            <a:r>
              <a:rPr sz="1200" i="1" spc="-10" dirty="0">
                <a:solidFill>
                  <a:srgbClr val="424242"/>
                </a:solidFill>
                <a:latin typeface="Roboto"/>
                <a:cs typeface="Roboto"/>
              </a:rPr>
              <a:t>goals </a:t>
            </a:r>
            <a:r>
              <a:rPr sz="1200" i="1" dirty="0">
                <a:solidFill>
                  <a:srgbClr val="424242"/>
                </a:solidFill>
                <a:latin typeface="Roboto"/>
                <a:cs typeface="Roboto"/>
              </a:rPr>
              <a:t>(SLI</a:t>
            </a:r>
            <a:r>
              <a:rPr sz="1200" i="1" spc="-25" dirty="0">
                <a:solidFill>
                  <a:srgbClr val="424242"/>
                </a:solidFill>
                <a:latin typeface="Roboto"/>
                <a:cs typeface="Roboto"/>
              </a:rPr>
              <a:t> </a:t>
            </a:r>
            <a:r>
              <a:rPr sz="1200" i="1" dirty="0">
                <a:solidFill>
                  <a:srgbClr val="424242"/>
                </a:solidFill>
                <a:latin typeface="Roboto"/>
                <a:cs typeface="Roboto"/>
              </a:rPr>
              <a:t>+</a:t>
            </a:r>
            <a:r>
              <a:rPr sz="1200" i="1" spc="-25" dirty="0">
                <a:solidFill>
                  <a:srgbClr val="424242"/>
                </a:solidFill>
                <a:latin typeface="Roboto"/>
                <a:cs typeface="Roboto"/>
              </a:rPr>
              <a:t> </a:t>
            </a:r>
            <a:r>
              <a:rPr sz="1200" i="1" spc="-10" dirty="0">
                <a:solidFill>
                  <a:srgbClr val="424242"/>
                </a:solidFill>
                <a:latin typeface="Roboto"/>
                <a:cs typeface="Roboto"/>
              </a:rPr>
              <a:t>goal)</a:t>
            </a:r>
            <a:endParaRPr sz="1200">
              <a:latin typeface="Roboto"/>
              <a:cs typeface="Roboto"/>
            </a:endParaRPr>
          </a:p>
        </p:txBody>
      </p:sp>
      <p:sp>
        <p:nvSpPr>
          <p:cNvPr id="8" name="object 8"/>
          <p:cNvSpPr txBox="1"/>
          <p:nvPr/>
        </p:nvSpPr>
        <p:spPr>
          <a:xfrm>
            <a:off x="5991739" y="1234414"/>
            <a:ext cx="1836420" cy="879475"/>
          </a:xfrm>
          <a:prstGeom prst="rect">
            <a:avLst/>
          </a:prstGeom>
        </p:spPr>
        <p:txBody>
          <a:bodyPr vert="horz" wrap="square" lIns="0" tIns="12700" rIns="0" bIns="0" rtlCol="0">
            <a:spAutoFit/>
          </a:bodyPr>
          <a:lstStyle/>
          <a:p>
            <a:pPr marL="12700">
              <a:lnSpc>
                <a:spcPct val="100000"/>
              </a:lnSpc>
              <a:spcBef>
                <a:spcPts val="100"/>
              </a:spcBef>
            </a:pPr>
            <a:r>
              <a:rPr sz="2000" b="1" spc="-25" dirty="0">
                <a:solidFill>
                  <a:srgbClr val="434343"/>
                </a:solidFill>
                <a:latin typeface="Open Sans"/>
                <a:cs typeface="Open Sans"/>
              </a:rPr>
              <a:t>SLA</a:t>
            </a:r>
            <a:endParaRPr sz="2000">
              <a:latin typeface="Open Sans"/>
              <a:cs typeface="Open Sans"/>
            </a:endParaRPr>
          </a:p>
          <a:p>
            <a:pPr marL="12700" marR="5080">
              <a:lnSpc>
                <a:spcPct val="116700"/>
              </a:lnSpc>
              <a:spcBef>
                <a:spcPts val="960"/>
              </a:spcBef>
            </a:pPr>
            <a:r>
              <a:rPr sz="1200" dirty="0">
                <a:solidFill>
                  <a:srgbClr val="424242"/>
                </a:solidFill>
                <a:latin typeface="Open Sans"/>
                <a:cs typeface="Open Sans"/>
              </a:rPr>
              <a:t>service</a:t>
            </a:r>
            <a:r>
              <a:rPr sz="1200" spc="-25" dirty="0">
                <a:solidFill>
                  <a:srgbClr val="424242"/>
                </a:solidFill>
                <a:latin typeface="Open Sans"/>
                <a:cs typeface="Open Sans"/>
              </a:rPr>
              <a:t> </a:t>
            </a:r>
            <a:r>
              <a:rPr sz="1200" dirty="0">
                <a:solidFill>
                  <a:srgbClr val="424242"/>
                </a:solidFill>
                <a:latin typeface="Open Sans"/>
                <a:cs typeface="Open Sans"/>
              </a:rPr>
              <a:t>level</a:t>
            </a:r>
            <a:r>
              <a:rPr sz="1200" spc="275" dirty="0">
                <a:solidFill>
                  <a:srgbClr val="424242"/>
                </a:solidFill>
                <a:latin typeface="Open Sans"/>
                <a:cs typeface="Open Sans"/>
              </a:rPr>
              <a:t> </a:t>
            </a:r>
            <a:r>
              <a:rPr sz="1200" b="1" spc="-10" dirty="0">
                <a:solidFill>
                  <a:srgbClr val="424242"/>
                </a:solidFill>
                <a:latin typeface="Open Sans"/>
                <a:cs typeface="Open Sans"/>
              </a:rPr>
              <a:t>agreement</a:t>
            </a:r>
            <a:r>
              <a:rPr sz="1200" spc="-10" dirty="0">
                <a:solidFill>
                  <a:srgbClr val="424242"/>
                </a:solidFill>
                <a:latin typeface="Open Sans"/>
                <a:cs typeface="Open Sans"/>
              </a:rPr>
              <a:t>: consequences</a:t>
            </a:r>
            <a:endParaRPr sz="1200">
              <a:latin typeface="Open Sans"/>
              <a:cs typeface="Open Sans"/>
            </a:endParaRPr>
          </a:p>
        </p:txBody>
      </p:sp>
      <p:sp>
        <p:nvSpPr>
          <p:cNvPr id="9" name="object 9"/>
          <p:cNvSpPr txBox="1"/>
          <p:nvPr/>
        </p:nvSpPr>
        <p:spPr>
          <a:xfrm>
            <a:off x="5923300" y="2682547"/>
            <a:ext cx="1848485" cy="650240"/>
          </a:xfrm>
          <a:prstGeom prst="rect">
            <a:avLst/>
          </a:prstGeom>
        </p:spPr>
        <p:txBody>
          <a:bodyPr vert="horz" wrap="square" lIns="0" tIns="36830" rIns="0" bIns="0" rtlCol="0">
            <a:spAutoFit/>
          </a:bodyPr>
          <a:lstStyle/>
          <a:p>
            <a:pPr marL="332740" indent="-320040">
              <a:lnSpc>
                <a:spcPct val="100000"/>
              </a:lnSpc>
              <a:spcBef>
                <a:spcPts val="290"/>
              </a:spcBef>
              <a:buClr>
                <a:srgbClr val="2740F7"/>
              </a:buClr>
              <a:buFont typeface="Arial"/>
              <a:buChar char="●"/>
              <a:tabLst>
                <a:tab pos="332740" algn="l"/>
              </a:tabLst>
            </a:pPr>
            <a:r>
              <a:rPr sz="1200" i="1" dirty="0">
                <a:solidFill>
                  <a:srgbClr val="424242"/>
                </a:solidFill>
                <a:latin typeface="Open Sans"/>
                <a:cs typeface="Open Sans"/>
              </a:rPr>
              <a:t>SLA</a:t>
            </a:r>
            <a:r>
              <a:rPr sz="1200" i="1" spc="-15" dirty="0">
                <a:solidFill>
                  <a:srgbClr val="424242"/>
                </a:solidFill>
                <a:latin typeface="Open Sans"/>
                <a:cs typeface="Open Sans"/>
              </a:rPr>
              <a:t> </a:t>
            </a:r>
            <a:r>
              <a:rPr sz="1200" i="1" dirty="0">
                <a:solidFill>
                  <a:srgbClr val="424242"/>
                </a:solidFill>
                <a:latin typeface="Open Sans"/>
                <a:cs typeface="Open Sans"/>
              </a:rPr>
              <a:t>=</a:t>
            </a:r>
            <a:r>
              <a:rPr sz="1200" i="1" spc="-15" dirty="0">
                <a:solidFill>
                  <a:srgbClr val="424242"/>
                </a:solidFill>
                <a:latin typeface="Open Sans"/>
                <a:cs typeface="Open Sans"/>
              </a:rPr>
              <a:t> </a:t>
            </a:r>
            <a:r>
              <a:rPr sz="1200" i="1" dirty="0">
                <a:solidFill>
                  <a:srgbClr val="424242"/>
                </a:solidFill>
                <a:latin typeface="Open Sans"/>
                <a:cs typeface="Open Sans"/>
              </a:rPr>
              <a:t>(SLO</a:t>
            </a:r>
            <a:r>
              <a:rPr sz="1200" i="1" spc="-15" dirty="0">
                <a:solidFill>
                  <a:srgbClr val="424242"/>
                </a:solidFill>
                <a:latin typeface="Open Sans"/>
                <a:cs typeface="Open Sans"/>
              </a:rPr>
              <a:t> </a:t>
            </a:r>
            <a:r>
              <a:rPr sz="1200" i="1" dirty="0">
                <a:solidFill>
                  <a:srgbClr val="424242"/>
                </a:solidFill>
                <a:latin typeface="Open Sans"/>
                <a:cs typeface="Open Sans"/>
              </a:rPr>
              <a:t>+</a:t>
            </a:r>
            <a:r>
              <a:rPr sz="1200" i="1" spc="-15" dirty="0">
                <a:solidFill>
                  <a:srgbClr val="424242"/>
                </a:solidFill>
                <a:latin typeface="Open Sans"/>
                <a:cs typeface="Open Sans"/>
              </a:rPr>
              <a:t> </a:t>
            </a:r>
            <a:r>
              <a:rPr sz="1200" i="1" spc="-10" dirty="0">
                <a:solidFill>
                  <a:srgbClr val="424242"/>
                </a:solidFill>
                <a:latin typeface="Open Sans"/>
                <a:cs typeface="Open Sans"/>
              </a:rPr>
              <a:t>margin)</a:t>
            </a:r>
            <a:endParaRPr sz="1200">
              <a:latin typeface="Open Sans"/>
              <a:cs typeface="Open Sans"/>
            </a:endParaRPr>
          </a:p>
          <a:p>
            <a:pPr marL="332740">
              <a:lnSpc>
                <a:spcPct val="100000"/>
              </a:lnSpc>
              <a:spcBef>
                <a:spcPts val="195"/>
              </a:spcBef>
            </a:pPr>
            <a:r>
              <a:rPr sz="1200" i="1" dirty="0">
                <a:solidFill>
                  <a:srgbClr val="424242"/>
                </a:solidFill>
                <a:latin typeface="Open Sans"/>
                <a:cs typeface="Open Sans"/>
              </a:rPr>
              <a:t>+</a:t>
            </a:r>
            <a:r>
              <a:rPr sz="1200" i="1" spc="-30" dirty="0">
                <a:solidFill>
                  <a:srgbClr val="424242"/>
                </a:solidFill>
                <a:latin typeface="Open Sans"/>
                <a:cs typeface="Open Sans"/>
              </a:rPr>
              <a:t> </a:t>
            </a:r>
            <a:r>
              <a:rPr sz="1200" i="1" dirty="0">
                <a:solidFill>
                  <a:srgbClr val="424242"/>
                </a:solidFill>
                <a:latin typeface="Open Sans"/>
                <a:cs typeface="Open Sans"/>
              </a:rPr>
              <a:t>consequences</a:t>
            </a:r>
            <a:r>
              <a:rPr sz="1200" i="1" spc="-30" dirty="0">
                <a:solidFill>
                  <a:srgbClr val="424242"/>
                </a:solidFill>
                <a:latin typeface="Open Sans"/>
                <a:cs typeface="Open Sans"/>
              </a:rPr>
              <a:t> </a:t>
            </a:r>
            <a:r>
              <a:rPr sz="1200" i="1" dirty="0">
                <a:solidFill>
                  <a:srgbClr val="424242"/>
                </a:solidFill>
                <a:latin typeface="Open Sans"/>
                <a:cs typeface="Open Sans"/>
              </a:rPr>
              <a:t>=</a:t>
            </a:r>
            <a:r>
              <a:rPr sz="1200" i="1" spc="-25" dirty="0">
                <a:solidFill>
                  <a:srgbClr val="424242"/>
                </a:solidFill>
                <a:latin typeface="Open Sans"/>
                <a:cs typeface="Open Sans"/>
              </a:rPr>
              <a:t> SLI</a:t>
            </a:r>
            <a:endParaRPr sz="1200">
              <a:latin typeface="Open Sans"/>
              <a:cs typeface="Open Sans"/>
            </a:endParaRPr>
          </a:p>
          <a:p>
            <a:pPr marL="332740">
              <a:lnSpc>
                <a:spcPct val="100000"/>
              </a:lnSpc>
              <a:spcBef>
                <a:spcPts val="210"/>
              </a:spcBef>
            </a:pPr>
            <a:r>
              <a:rPr sz="1200" i="1" dirty="0">
                <a:solidFill>
                  <a:srgbClr val="424242"/>
                </a:solidFill>
                <a:latin typeface="Open Sans"/>
                <a:cs typeface="Open Sans"/>
              </a:rPr>
              <a:t>+</a:t>
            </a:r>
            <a:r>
              <a:rPr sz="1200" i="1" spc="-15" dirty="0">
                <a:solidFill>
                  <a:srgbClr val="424242"/>
                </a:solidFill>
                <a:latin typeface="Open Sans"/>
                <a:cs typeface="Open Sans"/>
              </a:rPr>
              <a:t> </a:t>
            </a:r>
            <a:r>
              <a:rPr sz="1200" i="1" dirty="0">
                <a:solidFill>
                  <a:srgbClr val="424242"/>
                </a:solidFill>
                <a:latin typeface="Open Sans"/>
                <a:cs typeface="Open Sans"/>
              </a:rPr>
              <a:t>goal</a:t>
            </a:r>
            <a:r>
              <a:rPr sz="1200" i="1" spc="-15" dirty="0">
                <a:solidFill>
                  <a:srgbClr val="424242"/>
                </a:solidFill>
                <a:latin typeface="Open Sans"/>
                <a:cs typeface="Open Sans"/>
              </a:rPr>
              <a:t> </a:t>
            </a:r>
            <a:r>
              <a:rPr sz="1200" i="1" dirty="0">
                <a:solidFill>
                  <a:srgbClr val="424242"/>
                </a:solidFill>
                <a:latin typeface="Open Sans"/>
                <a:cs typeface="Open Sans"/>
              </a:rPr>
              <a:t>+</a:t>
            </a:r>
            <a:r>
              <a:rPr sz="1200" i="1" spc="-15" dirty="0">
                <a:solidFill>
                  <a:srgbClr val="424242"/>
                </a:solidFill>
                <a:latin typeface="Open Sans"/>
                <a:cs typeface="Open Sans"/>
              </a:rPr>
              <a:t> </a:t>
            </a:r>
            <a:r>
              <a:rPr sz="1200" i="1" spc="-10" dirty="0">
                <a:solidFill>
                  <a:srgbClr val="424242"/>
                </a:solidFill>
                <a:latin typeface="Open Sans"/>
                <a:cs typeface="Open Sans"/>
              </a:rPr>
              <a:t>consequences</a:t>
            </a:r>
            <a:endParaRPr sz="1200">
              <a:latin typeface="Open Sans"/>
              <a:cs typeface="Open Sans"/>
            </a:endParaRPr>
          </a:p>
        </p:txBody>
      </p:sp>
      <p:grpSp>
        <p:nvGrpSpPr>
          <p:cNvPr id="10" name="object 10"/>
          <p:cNvGrpSpPr/>
          <p:nvPr/>
        </p:nvGrpSpPr>
        <p:grpSpPr>
          <a:xfrm>
            <a:off x="3015362" y="1151875"/>
            <a:ext cx="5049520" cy="3662045"/>
            <a:chOff x="3015362" y="1151875"/>
            <a:chExt cx="5049520" cy="3662045"/>
          </a:xfrm>
        </p:grpSpPr>
        <p:sp>
          <p:nvSpPr>
            <p:cNvPr id="11" name="object 11"/>
            <p:cNvSpPr/>
            <p:nvPr/>
          </p:nvSpPr>
          <p:spPr>
            <a:xfrm>
              <a:off x="5887199" y="1151875"/>
              <a:ext cx="2177415" cy="2771140"/>
            </a:xfrm>
            <a:custGeom>
              <a:avLst/>
              <a:gdLst/>
              <a:ahLst/>
              <a:cxnLst/>
              <a:rect l="l" t="t" r="r" b="b"/>
              <a:pathLst>
                <a:path w="2177415" h="2771140">
                  <a:moveTo>
                    <a:pt x="2177099" y="2770799"/>
                  </a:moveTo>
                  <a:lnTo>
                    <a:pt x="0" y="2770799"/>
                  </a:lnTo>
                  <a:lnTo>
                    <a:pt x="0" y="0"/>
                  </a:lnTo>
                  <a:lnTo>
                    <a:pt x="2177099" y="0"/>
                  </a:lnTo>
                  <a:lnTo>
                    <a:pt x="2177099" y="2770799"/>
                  </a:lnTo>
                  <a:close/>
                </a:path>
              </a:pathLst>
            </a:custGeom>
            <a:solidFill>
              <a:srgbClr val="2740F7">
                <a:alpha val="5059"/>
              </a:srgbClr>
            </a:solidFill>
          </p:spPr>
          <p:txBody>
            <a:bodyPr wrap="square" lIns="0" tIns="0" rIns="0" bIns="0" rtlCol="0"/>
            <a:lstStyle/>
            <a:p>
              <a:endParaRPr/>
            </a:p>
          </p:txBody>
        </p:sp>
        <p:pic>
          <p:nvPicPr>
            <p:cNvPr id="12" name="object 12"/>
            <p:cNvPicPr/>
            <p:nvPr/>
          </p:nvPicPr>
          <p:blipFill>
            <a:blip r:embed="rId2" cstate="print"/>
            <a:stretch>
              <a:fillRect/>
            </a:stretch>
          </p:blipFill>
          <p:spPr>
            <a:xfrm>
              <a:off x="3015362" y="3394925"/>
              <a:ext cx="2934284" cy="1418400"/>
            </a:xfrm>
            <a:prstGeom prst="rect">
              <a:avLst/>
            </a:prstGeom>
          </p:spPr>
        </p:pic>
      </p:grpSp>
      <p:sp>
        <p:nvSpPr>
          <p:cNvPr id="13" name="object 13"/>
          <p:cNvSpPr txBox="1">
            <a:spLocks noGrp="1"/>
          </p:cNvSpPr>
          <p:nvPr>
            <p:ph type="dt" sz="half" idx="6"/>
          </p:nvPr>
        </p:nvSpPr>
        <p:spPr>
          <a:prstGeom prst="rect">
            <a:avLst/>
          </a:prstGeom>
        </p:spPr>
        <p:txBody>
          <a:bodyPr vert="horz" wrap="square" lIns="0" tIns="10795" rIns="0" bIns="0" rtlCol="0">
            <a:spAutoFit/>
          </a:bodyPr>
          <a:lstStyle/>
          <a:p>
            <a:pPr marL="12700">
              <a:lnSpc>
                <a:spcPct val="100000"/>
              </a:lnSpc>
              <a:spcBef>
                <a:spcPts val="85"/>
              </a:spcBef>
            </a:pPr>
            <a:endParaRPr spc="-10" dirty="0"/>
          </a:p>
        </p:txBody>
      </p:sp>
      <p:sp>
        <p:nvSpPr>
          <p:cNvPr id="14" name="object 14"/>
          <p:cNvSpPr txBox="1"/>
          <p:nvPr/>
        </p:nvSpPr>
        <p:spPr>
          <a:xfrm>
            <a:off x="2334349" y="4909124"/>
            <a:ext cx="1309370" cy="153670"/>
          </a:xfrm>
          <a:prstGeom prst="rect">
            <a:avLst/>
          </a:prstGeom>
        </p:spPr>
        <p:txBody>
          <a:bodyPr vert="horz" wrap="square" lIns="0" tIns="10795" rIns="0" bIns="0" rtlCol="0">
            <a:spAutoFit/>
          </a:bodyPr>
          <a:lstStyle/>
          <a:p>
            <a:pPr marL="12700">
              <a:lnSpc>
                <a:spcPct val="100000"/>
              </a:lnSpc>
              <a:spcBef>
                <a:spcPts val="85"/>
              </a:spcBef>
            </a:pPr>
            <a:r>
              <a:rPr sz="800" spc="-10" dirty="0">
                <a:solidFill>
                  <a:srgbClr val="FFFFFF"/>
                </a:solidFill>
                <a:latin typeface="Source Sans Pro"/>
                <a:cs typeface="Source Sans Pro"/>
                <a:hlinkClick r:id="rId3"/>
              </a:rPr>
              <a:t>info@container-solutions.com</a:t>
            </a:r>
            <a:endParaRPr sz="800">
              <a:latin typeface="Source Sans Pro"/>
              <a:cs typeface="Source Sans Pro"/>
            </a:endParaRPr>
          </a:p>
        </p:txBody>
      </p:sp>
      <p:sp>
        <p:nvSpPr>
          <p:cNvPr id="16" name="object 16"/>
          <p:cNvSpPr txBox="1"/>
          <p:nvPr/>
        </p:nvSpPr>
        <p:spPr>
          <a:xfrm>
            <a:off x="7420196" y="4909124"/>
            <a:ext cx="701040" cy="153670"/>
          </a:xfrm>
          <a:prstGeom prst="rect">
            <a:avLst/>
          </a:prstGeom>
        </p:spPr>
        <p:txBody>
          <a:bodyPr vert="horz" wrap="square" lIns="0" tIns="10795" rIns="0" bIns="0" rtlCol="0">
            <a:spAutoFit/>
          </a:bodyPr>
          <a:lstStyle/>
          <a:p>
            <a:pPr marL="12700">
              <a:lnSpc>
                <a:spcPct val="100000"/>
              </a:lnSpc>
              <a:spcBef>
                <a:spcPts val="85"/>
              </a:spcBef>
            </a:pPr>
            <a:r>
              <a:rPr sz="800" spc="-10" dirty="0">
                <a:solidFill>
                  <a:srgbClr val="FFFFFF"/>
                </a:solidFill>
                <a:latin typeface="Source Sans Pro"/>
                <a:cs typeface="Source Sans Pro"/>
              </a:rPr>
              <a:t>@michmueller_</a:t>
            </a:r>
            <a:endParaRPr sz="800">
              <a:latin typeface="Source Sans Pro"/>
              <a:cs typeface="Source Sans Pro"/>
            </a:endParaRPr>
          </a:p>
        </p:txBody>
      </p:sp>
      <p:pic>
        <p:nvPicPr>
          <p:cNvPr id="17" name="Picture 16"/>
          <p:cNvPicPr>
            <a:picLocks noChangeAspect="1"/>
          </p:cNvPicPr>
          <p:nvPr/>
        </p:nvPicPr>
        <p:blipFill>
          <a:blip r:embed="rId4"/>
          <a:stretch>
            <a:fillRect/>
          </a:stretch>
        </p:blipFill>
        <p:spPr>
          <a:xfrm flipV="1">
            <a:off x="0" y="4781550"/>
            <a:ext cx="9144000" cy="36195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6"/>
          </p:nvPr>
        </p:nvSpPr>
        <p:spPr/>
        <p:txBody>
          <a:bodyPr/>
          <a:lstStyle/>
          <a:p>
            <a:pPr marL="12700">
              <a:lnSpc>
                <a:spcPct val="100000"/>
              </a:lnSpc>
              <a:spcBef>
                <a:spcPts val="85"/>
              </a:spcBef>
            </a:pPr>
            <a:endParaRPr lang="en-IN" spc="-10" dirty="0"/>
          </a:p>
        </p:txBody>
      </p:sp>
      <p:sp>
        <p:nvSpPr>
          <p:cNvPr id="3" name="object 2"/>
          <p:cNvSpPr txBox="1">
            <a:spLocks/>
          </p:cNvSpPr>
          <p:nvPr/>
        </p:nvSpPr>
        <p:spPr>
          <a:xfrm>
            <a:off x="838200" y="1504950"/>
            <a:ext cx="7780020" cy="566822"/>
          </a:xfrm>
          <a:prstGeom prst="rect">
            <a:avLst/>
          </a:prstGeom>
        </p:spPr>
        <p:txBody>
          <a:bodyPr vert="horz" wrap="square" lIns="0" tIns="12700" rIns="0" bIns="0" rtlCol="0">
            <a:spAutoFit/>
          </a:bodyPr>
          <a:lstStyle>
            <a:lvl1pPr>
              <a:defRPr>
                <a:latin typeface="+mj-lt"/>
                <a:ea typeface="+mj-ea"/>
                <a:cs typeface="+mj-cs"/>
              </a:defRPr>
            </a:lvl1pPr>
          </a:lstStyle>
          <a:p>
            <a:pPr marL="12700">
              <a:spcBef>
                <a:spcPts val="100"/>
              </a:spcBef>
            </a:pPr>
            <a:r>
              <a:rPr lang="en-IN" sz="3600" b="1" dirty="0" smtClean="0"/>
              <a:t>SRE incident management best practices</a:t>
            </a:r>
            <a:endParaRPr lang="en-IN" sz="3600" b="1" spc="-25" dirty="0"/>
          </a:p>
        </p:txBody>
      </p:sp>
      <p:pic>
        <p:nvPicPr>
          <p:cNvPr id="4" name="Picture 3"/>
          <p:cNvPicPr>
            <a:picLocks noChangeAspect="1"/>
          </p:cNvPicPr>
          <p:nvPr/>
        </p:nvPicPr>
        <p:blipFill>
          <a:blip r:embed="rId2"/>
          <a:stretch>
            <a:fillRect/>
          </a:stretch>
        </p:blipFill>
        <p:spPr>
          <a:xfrm flipV="1">
            <a:off x="0" y="4781550"/>
            <a:ext cx="9144000" cy="361950"/>
          </a:xfrm>
          <a:prstGeom prst="rect">
            <a:avLst/>
          </a:prstGeom>
        </p:spPr>
      </p:pic>
    </p:spTree>
    <p:extLst>
      <p:ext uri="{BB962C8B-B14F-4D97-AF65-F5344CB8AC3E}">
        <p14:creationId xmlns:p14="http://schemas.microsoft.com/office/powerpoint/2010/main" val="11169025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08943" y="113230"/>
            <a:ext cx="7780020" cy="430887"/>
          </a:xfrm>
        </p:spPr>
        <p:txBody>
          <a:bodyPr/>
          <a:lstStyle/>
          <a:p>
            <a:r>
              <a:rPr lang="en-IN" b="0" dirty="0" smtClean="0"/>
              <a:t>(1) Preparation </a:t>
            </a:r>
            <a:r>
              <a:rPr lang="en-IN" b="0" dirty="0"/>
              <a:t>&amp; Proactive Measures</a:t>
            </a:r>
            <a:endParaRPr lang="en-IN" dirty="0"/>
          </a:p>
        </p:txBody>
      </p:sp>
      <p:sp>
        <p:nvSpPr>
          <p:cNvPr id="3" name="Text Placeholder 2"/>
          <p:cNvSpPr>
            <a:spLocks noGrp="1"/>
          </p:cNvSpPr>
          <p:nvPr>
            <p:ph type="body" idx="1"/>
          </p:nvPr>
        </p:nvSpPr>
        <p:spPr>
          <a:xfrm>
            <a:off x="152400" y="895350"/>
            <a:ext cx="8839200" cy="3662541"/>
          </a:xfrm>
        </p:spPr>
        <p:txBody>
          <a:bodyPr/>
          <a:lstStyle/>
          <a:p>
            <a:r>
              <a:rPr lang="en-US" sz="1400" b="1" dirty="0">
                <a:solidFill>
                  <a:srgbClr val="0070C0"/>
                </a:solidFill>
              </a:rPr>
              <a:t>Define SLIs &amp; SLOs: </a:t>
            </a:r>
            <a:endParaRPr lang="en-US" sz="1400" b="1" dirty="0" smtClean="0">
              <a:solidFill>
                <a:srgbClr val="0070C0"/>
              </a:solidFill>
            </a:endParaRPr>
          </a:p>
          <a:p>
            <a:r>
              <a:rPr lang="en-US" sz="1400" dirty="0" smtClean="0"/>
              <a:t>Base </a:t>
            </a:r>
            <a:r>
              <a:rPr lang="en-US" sz="1400" dirty="0"/>
              <a:t>alerts on Service Level Objectives (SLOs) and user-facing symptoms, not internal system behavior, to ensure accurate and actionable alerts. </a:t>
            </a:r>
          </a:p>
          <a:p>
            <a:endParaRPr lang="en-US" sz="1400" dirty="0" smtClean="0"/>
          </a:p>
          <a:p>
            <a:r>
              <a:rPr lang="en-US" sz="1400" b="1" dirty="0">
                <a:solidFill>
                  <a:srgbClr val="0070C0"/>
                </a:solidFill>
              </a:rPr>
              <a:t>Build </a:t>
            </a:r>
            <a:r>
              <a:rPr lang="en-US" sz="1400" b="1" dirty="0">
                <a:solidFill>
                  <a:srgbClr val="0070C0"/>
                </a:solidFill>
              </a:rPr>
              <a:t>Resilient Systems: </a:t>
            </a:r>
            <a:endParaRPr lang="en-US" sz="1400" b="1" dirty="0">
              <a:solidFill>
                <a:srgbClr val="0070C0"/>
              </a:solidFill>
            </a:endParaRPr>
          </a:p>
          <a:p>
            <a:r>
              <a:rPr lang="en-US" sz="1400" dirty="0" smtClean="0"/>
              <a:t>Design </a:t>
            </a:r>
            <a:r>
              <a:rPr lang="en-US" sz="1400" dirty="0"/>
              <a:t>systems for failure with </a:t>
            </a:r>
            <a:r>
              <a:rPr lang="en-US" sz="1400" dirty="0" smtClean="0"/>
              <a:t>redundancy, implement high-availability, </a:t>
            </a:r>
            <a:r>
              <a:rPr lang="en-US" sz="1400" dirty="0" err="1" smtClean="0"/>
              <a:t>autoscaling</a:t>
            </a:r>
            <a:r>
              <a:rPr lang="en-US" sz="1400" dirty="0" smtClean="0"/>
              <a:t> </a:t>
            </a:r>
            <a:r>
              <a:rPr lang="en-US" sz="1400" dirty="0"/>
              <a:t>to withstand loads. </a:t>
            </a:r>
          </a:p>
          <a:p>
            <a:endParaRPr lang="en-US" sz="1400" dirty="0" smtClean="0"/>
          </a:p>
          <a:p>
            <a:r>
              <a:rPr lang="en-US" sz="1400" b="1" dirty="0">
                <a:solidFill>
                  <a:srgbClr val="0070C0"/>
                </a:solidFill>
              </a:rPr>
              <a:t>Automate</a:t>
            </a:r>
            <a:r>
              <a:rPr lang="en-US" sz="1400" b="1" dirty="0">
                <a:solidFill>
                  <a:srgbClr val="0070C0"/>
                </a:solidFill>
              </a:rPr>
              <a:t>: </a:t>
            </a:r>
            <a:endParaRPr lang="en-US" sz="1400" b="1" dirty="0">
              <a:solidFill>
                <a:srgbClr val="0070C0"/>
              </a:solidFill>
            </a:endParaRPr>
          </a:p>
          <a:p>
            <a:r>
              <a:rPr lang="en-US" sz="1400" dirty="0" smtClean="0"/>
              <a:t>Automate </a:t>
            </a:r>
            <a:r>
              <a:rPr lang="en-US" sz="1400" dirty="0"/>
              <a:t>repetitive tasks, configure infrastructure as code, and use automation tools to reduce manual intervention, minimize errors, and accelerate responses. </a:t>
            </a:r>
          </a:p>
          <a:p>
            <a:endParaRPr lang="en-US" sz="1400" dirty="0" smtClean="0"/>
          </a:p>
          <a:p>
            <a:r>
              <a:rPr lang="en-US" sz="1400" b="1" dirty="0">
                <a:solidFill>
                  <a:srgbClr val="0070C0"/>
                </a:solidFill>
              </a:rPr>
              <a:t>Practice </a:t>
            </a:r>
            <a:r>
              <a:rPr lang="en-US" sz="1400" b="1" dirty="0">
                <a:solidFill>
                  <a:srgbClr val="0070C0"/>
                </a:solidFill>
              </a:rPr>
              <a:t>&amp; Prepare: </a:t>
            </a:r>
            <a:endParaRPr lang="en-US" sz="1400" b="1" dirty="0">
              <a:solidFill>
                <a:srgbClr val="0070C0"/>
              </a:solidFill>
            </a:endParaRPr>
          </a:p>
          <a:p>
            <a:r>
              <a:rPr lang="en-US" sz="1400" dirty="0" smtClean="0"/>
              <a:t>Conduct </a:t>
            </a:r>
            <a:r>
              <a:rPr lang="en-US" sz="1400" dirty="0"/>
              <a:t>regular practice drills and develop detailed, tested playbooks for common incident scenarios to build team familiarity and trust. </a:t>
            </a:r>
            <a:endParaRPr lang="en-US" sz="1400" dirty="0" smtClean="0"/>
          </a:p>
          <a:p>
            <a:endParaRPr lang="en-US" sz="1400" dirty="0"/>
          </a:p>
          <a:p>
            <a:r>
              <a:rPr lang="en-US" sz="1400" b="1" dirty="0">
                <a:solidFill>
                  <a:srgbClr val="0070C0"/>
                </a:solidFill>
              </a:rPr>
              <a:t>Invest in </a:t>
            </a:r>
            <a:r>
              <a:rPr lang="en-US" sz="1400" b="1" dirty="0" err="1">
                <a:solidFill>
                  <a:srgbClr val="0070C0"/>
                </a:solidFill>
              </a:rPr>
              <a:t>Observability</a:t>
            </a:r>
            <a:r>
              <a:rPr lang="en-US" sz="1400" b="1" dirty="0">
                <a:solidFill>
                  <a:srgbClr val="0070C0"/>
                </a:solidFill>
              </a:rPr>
              <a:t>: </a:t>
            </a:r>
            <a:r>
              <a:rPr lang="en-US" sz="1400" dirty="0"/>
              <a:t>Implement comprehensive monitoring with metrics, logs, and traces to gain real-time insights into system behavior and surface potential issues early. </a:t>
            </a:r>
            <a:endParaRPr lang="en-IN" sz="1400" dirty="0"/>
          </a:p>
        </p:txBody>
      </p:sp>
      <p:sp>
        <p:nvSpPr>
          <p:cNvPr id="4" name="Date Placeholder 3"/>
          <p:cNvSpPr>
            <a:spLocks noGrp="1"/>
          </p:cNvSpPr>
          <p:nvPr>
            <p:ph type="dt" sz="half" idx="6"/>
          </p:nvPr>
        </p:nvSpPr>
        <p:spPr/>
        <p:txBody>
          <a:bodyPr/>
          <a:lstStyle/>
          <a:p>
            <a:pPr marL="12700">
              <a:lnSpc>
                <a:spcPct val="100000"/>
              </a:lnSpc>
              <a:spcBef>
                <a:spcPts val="85"/>
              </a:spcBef>
            </a:pPr>
            <a:endParaRPr lang="en-IN" spc="-10" dirty="0"/>
          </a:p>
        </p:txBody>
      </p:sp>
      <p:pic>
        <p:nvPicPr>
          <p:cNvPr id="5" name="Picture 4"/>
          <p:cNvPicPr>
            <a:picLocks noChangeAspect="1"/>
          </p:cNvPicPr>
          <p:nvPr/>
        </p:nvPicPr>
        <p:blipFill>
          <a:blip r:embed="rId2"/>
          <a:stretch>
            <a:fillRect/>
          </a:stretch>
        </p:blipFill>
        <p:spPr>
          <a:xfrm flipV="1">
            <a:off x="0" y="4781550"/>
            <a:ext cx="9144000" cy="361950"/>
          </a:xfrm>
          <a:prstGeom prst="rect">
            <a:avLst/>
          </a:prstGeom>
        </p:spPr>
      </p:pic>
    </p:spTree>
    <p:extLst>
      <p:ext uri="{BB962C8B-B14F-4D97-AF65-F5344CB8AC3E}">
        <p14:creationId xmlns:p14="http://schemas.microsoft.com/office/powerpoint/2010/main" val="39174926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08943" y="113230"/>
            <a:ext cx="7780020" cy="430887"/>
          </a:xfrm>
        </p:spPr>
        <p:txBody>
          <a:bodyPr/>
          <a:lstStyle/>
          <a:p>
            <a:r>
              <a:rPr lang="en-IN" b="0" dirty="0" smtClean="0"/>
              <a:t>(2) </a:t>
            </a:r>
            <a:r>
              <a:rPr lang="en-IN" b="0" dirty="0"/>
              <a:t>During an Incident</a:t>
            </a:r>
            <a:endParaRPr lang="en-IN" dirty="0"/>
          </a:p>
        </p:txBody>
      </p:sp>
      <p:sp>
        <p:nvSpPr>
          <p:cNvPr id="3" name="Text Placeholder 2"/>
          <p:cNvSpPr>
            <a:spLocks noGrp="1"/>
          </p:cNvSpPr>
          <p:nvPr>
            <p:ph type="body" idx="1"/>
          </p:nvPr>
        </p:nvSpPr>
        <p:spPr>
          <a:xfrm>
            <a:off x="152400" y="895350"/>
            <a:ext cx="8839200" cy="2585323"/>
          </a:xfrm>
        </p:spPr>
        <p:txBody>
          <a:bodyPr/>
          <a:lstStyle/>
          <a:p>
            <a:r>
              <a:rPr lang="en-US" sz="1400" b="1" dirty="0">
                <a:solidFill>
                  <a:srgbClr val="0070C0"/>
                </a:solidFill>
              </a:rPr>
              <a:t>Prioritize &amp; Triage: </a:t>
            </a:r>
            <a:endParaRPr lang="en-US" sz="1400" b="1" dirty="0" smtClean="0">
              <a:solidFill>
                <a:srgbClr val="0070C0"/>
              </a:solidFill>
            </a:endParaRPr>
          </a:p>
          <a:p>
            <a:r>
              <a:rPr lang="en-US" sz="1400" dirty="0" smtClean="0"/>
              <a:t>Focus </a:t>
            </a:r>
            <a:r>
              <a:rPr lang="en-US" sz="1400" dirty="0"/>
              <a:t>on </a:t>
            </a:r>
            <a:r>
              <a:rPr lang="en-US" sz="1400" dirty="0" smtClean="0"/>
              <a:t>restoring </a:t>
            </a:r>
            <a:r>
              <a:rPr lang="en-US" sz="1400" dirty="0"/>
              <a:t>service while also preserving evidence for root cause analysis. </a:t>
            </a:r>
            <a:endParaRPr lang="en-US" sz="1400" dirty="0" smtClean="0"/>
          </a:p>
          <a:p>
            <a:endParaRPr lang="en-US" sz="1400" dirty="0"/>
          </a:p>
          <a:p>
            <a:r>
              <a:rPr lang="en-US" sz="1400" b="1" dirty="0">
                <a:solidFill>
                  <a:srgbClr val="0070C0"/>
                </a:solidFill>
              </a:rPr>
              <a:t>Establish a War Room: </a:t>
            </a:r>
            <a:endParaRPr lang="en-US" sz="1400" b="1" dirty="0" smtClean="0">
              <a:solidFill>
                <a:srgbClr val="0070C0"/>
              </a:solidFill>
            </a:endParaRPr>
          </a:p>
          <a:p>
            <a:r>
              <a:rPr lang="en-US" sz="1400" dirty="0" smtClean="0"/>
              <a:t>Create </a:t>
            </a:r>
            <a:r>
              <a:rPr lang="en-US" sz="1400" dirty="0"/>
              <a:t>a centralized physical or virtual space for real-time collaboration and communication. </a:t>
            </a:r>
            <a:endParaRPr lang="en-US" sz="1400" dirty="0" smtClean="0"/>
          </a:p>
          <a:p>
            <a:endParaRPr lang="en-US" sz="1400" dirty="0"/>
          </a:p>
          <a:p>
            <a:r>
              <a:rPr lang="en-US" sz="1400" b="1" dirty="0">
                <a:solidFill>
                  <a:srgbClr val="0070C0"/>
                </a:solidFill>
              </a:rPr>
              <a:t>Maintain a Living Incident Document: </a:t>
            </a:r>
            <a:endParaRPr lang="en-US" sz="1400" b="1" dirty="0" smtClean="0">
              <a:solidFill>
                <a:srgbClr val="0070C0"/>
              </a:solidFill>
            </a:endParaRPr>
          </a:p>
          <a:p>
            <a:r>
              <a:rPr lang="en-US" sz="1400" dirty="0" smtClean="0"/>
              <a:t>Use </a:t>
            </a:r>
            <a:r>
              <a:rPr lang="en-US" sz="1400" dirty="0"/>
              <a:t>a shared document to record decisions, actions, and a timeline of events as they happen. </a:t>
            </a:r>
            <a:endParaRPr lang="en-US" sz="1400" dirty="0" smtClean="0"/>
          </a:p>
          <a:p>
            <a:endParaRPr lang="en-US" sz="1400" dirty="0"/>
          </a:p>
          <a:p>
            <a:r>
              <a:rPr lang="en-US" sz="1400" b="1" dirty="0">
                <a:solidFill>
                  <a:srgbClr val="0070C0"/>
                </a:solidFill>
              </a:rPr>
              <a:t>Communicate Clearly: </a:t>
            </a:r>
            <a:endParaRPr lang="en-US" sz="1400" b="1" dirty="0" smtClean="0">
              <a:solidFill>
                <a:srgbClr val="0070C0"/>
              </a:solidFill>
            </a:endParaRPr>
          </a:p>
          <a:p>
            <a:r>
              <a:rPr lang="en-US" sz="1400" dirty="0" smtClean="0"/>
              <a:t>Provide </a:t>
            </a:r>
            <a:r>
              <a:rPr lang="en-US" sz="1400" dirty="0"/>
              <a:t>regular, clear updates to stakeholders, using non-technical language, and use status pages for external customers. </a:t>
            </a:r>
            <a:endParaRPr lang="en-IN" sz="1400" dirty="0"/>
          </a:p>
        </p:txBody>
      </p:sp>
      <p:sp>
        <p:nvSpPr>
          <p:cNvPr id="4" name="Date Placeholder 3"/>
          <p:cNvSpPr>
            <a:spLocks noGrp="1"/>
          </p:cNvSpPr>
          <p:nvPr>
            <p:ph type="dt" sz="half" idx="6"/>
          </p:nvPr>
        </p:nvSpPr>
        <p:spPr/>
        <p:txBody>
          <a:bodyPr/>
          <a:lstStyle/>
          <a:p>
            <a:pPr marL="12700">
              <a:lnSpc>
                <a:spcPct val="100000"/>
              </a:lnSpc>
              <a:spcBef>
                <a:spcPts val="85"/>
              </a:spcBef>
            </a:pPr>
            <a:endParaRPr lang="en-IN" spc="-10" dirty="0"/>
          </a:p>
        </p:txBody>
      </p:sp>
      <p:pic>
        <p:nvPicPr>
          <p:cNvPr id="5" name="Picture 4"/>
          <p:cNvPicPr>
            <a:picLocks noChangeAspect="1"/>
          </p:cNvPicPr>
          <p:nvPr/>
        </p:nvPicPr>
        <p:blipFill>
          <a:blip r:embed="rId2"/>
          <a:stretch>
            <a:fillRect/>
          </a:stretch>
        </p:blipFill>
        <p:spPr>
          <a:xfrm flipV="1">
            <a:off x="0" y="4781550"/>
            <a:ext cx="9144000" cy="361950"/>
          </a:xfrm>
          <a:prstGeom prst="rect">
            <a:avLst/>
          </a:prstGeom>
        </p:spPr>
      </p:pic>
    </p:spTree>
    <p:extLst>
      <p:ext uri="{BB962C8B-B14F-4D97-AF65-F5344CB8AC3E}">
        <p14:creationId xmlns:p14="http://schemas.microsoft.com/office/powerpoint/2010/main" val="10976483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08943" y="113230"/>
            <a:ext cx="7780020" cy="430887"/>
          </a:xfrm>
        </p:spPr>
        <p:txBody>
          <a:bodyPr/>
          <a:lstStyle/>
          <a:p>
            <a:r>
              <a:rPr lang="en-IN" b="0" dirty="0" smtClean="0"/>
              <a:t>(3) Post Incident is over</a:t>
            </a:r>
            <a:endParaRPr lang="en-IN" dirty="0"/>
          </a:p>
        </p:txBody>
      </p:sp>
      <p:sp>
        <p:nvSpPr>
          <p:cNvPr id="3" name="Text Placeholder 2"/>
          <p:cNvSpPr>
            <a:spLocks noGrp="1"/>
          </p:cNvSpPr>
          <p:nvPr>
            <p:ph type="body" idx="1"/>
          </p:nvPr>
        </p:nvSpPr>
        <p:spPr>
          <a:xfrm>
            <a:off x="152400" y="895350"/>
            <a:ext cx="8839200" cy="2800767"/>
          </a:xfrm>
        </p:spPr>
        <p:txBody>
          <a:bodyPr/>
          <a:lstStyle/>
          <a:p>
            <a:r>
              <a:rPr lang="en-US" sz="1400" b="1" dirty="0">
                <a:solidFill>
                  <a:srgbClr val="0070C0"/>
                </a:solidFill>
              </a:rPr>
              <a:t>Conduct Blameless Postmortems: </a:t>
            </a:r>
            <a:endParaRPr lang="en-US" sz="1400" b="1" dirty="0" smtClean="0">
              <a:solidFill>
                <a:srgbClr val="0070C0"/>
              </a:solidFill>
            </a:endParaRPr>
          </a:p>
          <a:p>
            <a:r>
              <a:rPr lang="en-US" sz="1400" dirty="0"/>
              <a:t>I</a:t>
            </a:r>
            <a:r>
              <a:rPr lang="en-US" sz="1400" dirty="0" smtClean="0"/>
              <a:t>dentify </a:t>
            </a:r>
            <a:r>
              <a:rPr lang="en-US" sz="1400" dirty="0"/>
              <a:t>lessons learned without assigning blame, fostering a culture of open communication and learning</a:t>
            </a:r>
            <a:r>
              <a:rPr lang="en-US" sz="1400" dirty="0" smtClean="0"/>
              <a:t>.</a:t>
            </a:r>
          </a:p>
          <a:p>
            <a:endParaRPr lang="en-US" sz="1400" dirty="0"/>
          </a:p>
          <a:p>
            <a:r>
              <a:rPr lang="en-US" sz="1400" b="1" dirty="0">
                <a:solidFill>
                  <a:srgbClr val="0070C0"/>
                </a:solidFill>
              </a:rPr>
              <a:t>Document &amp; Track Actions: </a:t>
            </a:r>
            <a:endParaRPr lang="en-US" sz="1400" b="1" dirty="0" smtClean="0">
              <a:solidFill>
                <a:srgbClr val="0070C0"/>
              </a:solidFill>
            </a:endParaRPr>
          </a:p>
          <a:p>
            <a:r>
              <a:rPr lang="en-US" sz="1400" dirty="0" smtClean="0"/>
              <a:t>Create </a:t>
            </a:r>
            <a:r>
              <a:rPr lang="en-US" sz="1400" dirty="0"/>
              <a:t>actionable follow-up items from postmortems, assigning owners and deadlines, and track their completion</a:t>
            </a:r>
            <a:r>
              <a:rPr lang="en-US" sz="1400" dirty="0" smtClean="0"/>
              <a:t>.</a:t>
            </a:r>
          </a:p>
          <a:p>
            <a:endParaRPr lang="en-US" sz="1400" dirty="0"/>
          </a:p>
          <a:p>
            <a:r>
              <a:rPr lang="en-US" sz="1400" b="1" dirty="0">
                <a:solidFill>
                  <a:srgbClr val="0070C0"/>
                </a:solidFill>
              </a:rPr>
              <a:t>Share Knowledge: </a:t>
            </a:r>
            <a:endParaRPr lang="en-US" sz="1400" b="1" dirty="0" smtClean="0">
              <a:solidFill>
                <a:srgbClr val="0070C0"/>
              </a:solidFill>
            </a:endParaRPr>
          </a:p>
          <a:p>
            <a:r>
              <a:rPr lang="en-US" sz="1400" dirty="0" smtClean="0"/>
              <a:t>Share </a:t>
            </a:r>
            <a:r>
              <a:rPr lang="en-US" sz="1400" dirty="0"/>
              <a:t>lessons learned across the organization and review/update playbooks based on incident learnings to improve future responses</a:t>
            </a:r>
            <a:r>
              <a:rPr lang="en-US" sz="1400" dirty="0" smtClean="0"/>
              <a:t>.</a:t>
            </a:r>
          </a:p>
          <a:p>
            <a:endParaRPr lang="en-US" sz="1400" dirty="0"/>
          </a:p>
          <a:p>
            <a:r>
              <a:rPr lang="en-US" sz="1400" b="1" dirty="0">
                <a:solidFill>
                  <a:srgbClr val="0070C0"/>
                </a:solidFill>
              </a:rPr>
              <a:t>Integrate Feedback Loops: </a:t>
            </a:r>
            <a:endParaRPr lang="en-US" sz="1400" b="1" dirty="0" smtClean="0">
              <a:solidFill>
                <a:srgbClr val="0070C0"/>
              </a:solidFill>
            </a:endParaRPr>
          </a:p>
          <a:p>
            <a:r>
              <a:rPr lang="en-US" sz="1400" dirty="0" smtClean="0"/>
              <a:t>Use </a:t>
            </a:r>
            <a:r>
              <a:rPr lang="en-US" sz="1400" dirty="0"/>
              <a:t>incident outcomes to drive continuous improvement in systems and processes.</a:t>
            </a:r>
            <a:endParaRPr lang="en-IN" sz="1400" dirty="0"/>
          </a:p>
        </p:txBody>
      </p:sp>
      <p:sp>
        <p:nvSpPr>
          <p:cNvPr id="4" name="Date Placeholder 3"/>
          <p:cNvSpPr>
            <a:spLocks noGrp="1"/>
          </p:cNvSpPr>
          <p:nvPr>
            <p:ph type="dt" sz="half" idx="6"/>
          </p:nvPr>
        </p:nvSpPr>
        <p:spPr/>
        <p:txBody>
          <a:bodyPr/>
          <a:lstStyle/>
          <a:p>
            <a:pPr marL="12700">
              <a:lnSpc>
                <a:spcPct val="100000"/>
              </a:lnSpc>
              <a:spcBef>
                <a:spcPts val="85"/>
              </a:spcBef>
            </a:pPr>
            <a:endParaRPr lang="en-IN" spc="-10" dirty="0"/>
          </a:p>
        </p:txBody>
      </p:sp>
      <p:pic>
        <p:nvPicPr>
          <p:cNvPr id="5" name="Picture 4"/>
          <p:cNvPicPr>
            <a:picLocks noChangeAspect="1"/>
          </p:cNvPicPr>
          <p:nvPr/>
        </p:nvPicPr>
        <p:blipFill>
          <a:blip r:embed="rId2"/>
          <a:stretch>
            <a:fillRect/>
          </a:stretch>
        </p:blipFill>
        <p:spPr>
          <a:xfrm flipV="1">
            <a:off x="0" y="4781550"/>
            <a:ext cx="9144000" cy="361950"/>
          </a:xfrm>
          <a:prstGeom prst="rect">
            <a:avLst/>
          </a:prstGeom>
        </p:spPr>
      </p:pic>
    </p:spTree>
    <p:extLst>
      <p:ext uri="{BB962C8B-B14F-4D97-AF65-F5344CB8AC3E}">
        <p14:creationId xmlns:p14="http://schemas.microsoft.com/office/powerpoint/2010/main" val="39027972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6"/>
          </p:nvPr>
        </p:nvSpPr>
        <p:spPr/>
        <p:txBody>
          <a:bodyPr/>
          <a:lstStyle/>
          <a:p>
            <a:pPr marL="12700">
              <a:lnSpc>
                <a:spcPct val="100000"/>
              </a:lnSpc>
              <a:spcBef>
                <a:spcPts val="85"/>
              </a:spcBef>
            </a:pPr>
            <a:endParaRPr lang="en-IN" spc="-10" dirty="0"/>
          </a:p>
        </p:txBody>
      </p:sp>
      <p:pic>
        <p:nvPicPr>
          <p:cNvPr id="5122" name="Picture 2" descr="Decoding SRE: Exploring Team Formats | Gang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0"/>
            <a:ext cx="7105650" cy="472291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3"/>
          <a:stretch>
            <a:fillRect/>
          </a:stretch>
        </p:blipFill>
        <p:spPr>
          <a:xfrm flipV="1">
            <a:off x="0" y="4781550"/>
            <a:ext cx="9144000" cy="361950"/>
          </a:xfrm>
          <a:prstGeom prst="rect">
            <a:avLst/>
          </a:prstGeom>
        </p:spPr>
      </p:pic>
    </p:spTree>
    <p:extLst>
      <p:ext uri="{BB962C8B-B14F-4D97-AF65-F5344CB8AC3E}">
        <p14:creationId xmlns:p14="http://schemas.microsoft.com/office/powerpoint/2010/main" val="33827290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7555" y="143183"/>
            <a:ext cx="7780020" cy="430887"/>
          </a:xfrm>
        </p:spPr>
        <p:txBody>
          <a:bodyPr/>
          <a:lstStyle/>
          <a:p>
            <a:r>
              <a:rPr lang="en-IN" b="0" dirty="0"/>
              <a:t>Core SRE Principles</a:t>
            </a:r>
            <a:endParaRPr lang="en-IN" dirty="0"/>
          </a:p>
        </p:txBody>
      </p:sp>
      <p:sp>
        <p:nvSpPr>
          <p:cNvPr id="3" name="Text Placeholder 2"/>
          <p:cNvSpPr>
            <a:spLocks noGrp="1"/>
          </p:cNvSpPr>
          <p:nvPr>
            <p:ph type="body" idx="1"/>
          </p:nvPr>
        </p:nvSpPr>
        <p:spPr>
          <a:xfrm>
            <a:off x="152400" y="742950"/>
            <a:ext cx="8839200" cy="3939540"/>
          </a:xfrm>
        </p:spPr>
        <p:txBody>
          <a:bodyPr/>
          <a:lstStyle/>
          <a:p>
            <a:r>
              <a:rPr lang="en-US" sz="1600" b="1" dirty="0">
                <a:solidFill>
                  <a:srgbClr val="92D050"/>
                </a:solidFill>
              </a:rPr>
              <a:t>Embrace Risk: </a:t>
            </a:r>
            <a:r>
              <a:rPr lang="en-US" sz="1600" dirty="0"/>
              <a:t>Understand that 100% reliability is unattainable and make calculated decisions to balance the costs of increased reliability against the goals of rapid innovation and cost-efficiency. </a:t>
            </a:r>
          </a:p>
          <a:p>
            <a:r>
              <a:rPr lang="en-US" sz="1600" b="1" dirty="0">
                <a:solidFill>
                  <a:srgbClr val="92D050"/>
                </a:solidFill>
              </a:rPr>
              <a:t>Service Level Objectives (SLOs): </a:t>
            </a:r>
            <a:r>
              <a:rPr lang="en-US" sz="1600" dirty="0"/>
              <a:t>Define measurable goals for service availability and performance that are derived from Service Level Agreements (SLAs). </a:t>
            </a:r>
          </a:p>
          <a:p>
            <a:r>
              <a:rPr lang="en-US" sz="1600" b="1" dirty="0">
                <a:solidFill>
                  <a:srgbClr val="92D050"/>
                </a:solidFill>
              </a:rPr>
              <a:t>Error Budgets: </a:t>
            </a:r>
            <a:r>
              <a:rPr lang="en-US" sz="1600" dirty="0"/>
              <a:t>A key byproduct of SLOs, this is the amount of unreliability a product can tolerate, allowing for a necessary balance between innovation and stability. </a:t>
            </a:r>
          </a:p>
          <a:p>
            <a:r>
              <a:rPr lang="en-US" sz="1600" b="1" dirty="0">
                <a:solidFill>
                  <a:srgbClr val="92D050"/>
                </a:solidFill>
              </a:rPr>
              <a:t>Eliminate Toil: </a:t>
            </a:r>
            <a:r>
              <a:rPr lang="en-US" sz="1600" dirty="0"/>
              <a:t>Reduce or eliminate mundane, repetitive, and manual tasks that provide no long-term value through automation. </a:t>
            </a:r>
          </a:p>
          <a:p>
            <a:r>
              <a:rPr lang="en-US" sz="1600" b="1" dirty="0">
                <a:solidFill>
                  <a:srgbClr val="92D050"/>
                </a:solidFill>
              </a:rPr>
              <a:t>Monitor Systems: </a:t>
            </a:r>
            <a:r>
              <a:rPr lang="en-US" sz="1600" dirty="0"/>
              <a:t>Implement robust monitoring and alerting to track key metrics (the Four </a:t>
            </a:r>
            <a:r>
              <a:rPr lang="en-US" sz="1600" b="1" dirty="0">
                <a:solidFill>
                  <a:srgbClr val="92D050"/>
                </a:solidFill>
              </a:rPr>
              <a:t>Golden Signals: </a:t>
            </a:r>
            <a:r>
              <a:rPr lang="en-US" sz="1600" dirty="0"/>
              <a:t>Latency, Traffic, Errors, Saturation) to identify issues before they impact users. </a:t>
            </a:r>
          </a:p>
          <a:p>
            <a:r>
              <a:rPr lang="en-US" sz="1600" b="1" dirty="0">
                <a:solidFill>
                  <a:srgbClr val="92D050"/>
                </a:solidFill>
              </a:rPr>
              <a:t>Automation: </a:t>
            </a:r>
            <a:r>
              <a:rPr lang="en-US" sz="1600" dirty="0"/>
              <a:t>Automate infrastructure management, deployments, and other operational tasks to improve efficiency, consistency, and reduce the chance of human error. </a:t>
            </a:r>
          </a:p>
          <a:p>
            <a:r>
              <a:rPr lang="en-US" sz="1600" b="1" dirty="0">
                <a:solidFill>
                  <a:srgbClr val="92D050"/>
                </a:solidFill>
              </a:rPr>
              <a:t>Release Engineering: </a:t>
            </a:r>
            <a:r>
              <a:rPr lang="en-US" sz="1600" dirty="0"/>
              <a:t>Establish processes and standards for the release of new software, ensuring consistency and enabling faster, more reliable deployments. </a:t>
            </a:r>
          </a:p>
          <a:p>
            <a:r>
              <a:rPr lang="en-US" sz="1600" b="1" dirty="0">
                <a:solidFill>
                  <a:srgbClr val="92D050"/>
                </a:solidFill>
              </a:rPr>
              <a:t>Simplicity: </a:t>
            </a:r>
            <a:r>
              <a:rPr lang="en-US" sz="1600" dirty="0"/>
              <a:t>Focus on building and maintaining simple, understandable systems to make them easier to manage and more reliable</a:t>
            </a:r>
            <a:endParaRPr lang="en-IN" sz="1600" dirty="0"/>
          </a:p>
        </p:txBody>
      </p:sp>
      <p:sp>
        <p:nvSpPr>
          <p:cNvPr id="4" name="Date Placeholder 3"/>
          <p:cNvSpPr>
            <a:spLocks noGrp="1"/>
          </p:cNvSpPr>
          <p:nvPr>
            <p:ph type="dt" sz="half" idx="6"/>
          </p:nvPr>
        </p:nvSpPr>
        <p:spPr/>
        <p:txBody>
          <a:bodyPr/>
          <a:lstStyle/>
          <a:p>
            <a:pPr marL="12700">
              <a:lnSpc>
                <a:spcPct val="100000"/>
              </a:lnSpc>
              <a:spcBef>
                <a:spcPts val="85"/>
              </a:spcBef>
            </a:pPr>
            <a:endParaRPr lang="en-IN" spc="-10" dirty="0"/>
          </a:p>
        </p:txBody>
      </p:sp>
      <p:pic>
        <p:nvPicPr>
          <p:cNvPr id="5" name="Picture 4"/>
          <p:cNvPicPr>
            <a:picLocks noChangeAspect="1"/>
          </p:cNvPicPr>
          <p:nvPr/>
        </p:nvPicPr>
        <p:blipFill>
          <a:blip r:embed="rId2"/>
          <a:stretch>
            <a:fillRect/>
          </a:stretch>
        </p:blipFill>
        <p:spPr>
          <a:xfrm flipV="1">
            <a:off x="0" y="4781550"/>
            <a:ext cx="9144000" cy="361950"/>
          </a:xfrm>
          <a:prstGeom prst="rect">
            <a:avLst/>
          </a:prstGeom>
        </p:spPr>
      </p:pic>
    </p:spTree>
    <p:extLst>
      <p:ext uri="{BB962C8B-B14F-4D97-AF65-F5344CB8AC3E}">
        <p14:creationId xmlns:p14="http://schemas.microsoft.com/office/powerpoint/2010/main" val="11396469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9144000" cy="5143500"/>
            <a:chOff x="0" y="0"/>
            <a:chExt cx="9144000" cy="5143500"/>
          </a:xfrm>
        </p:grpSpPr>
        <p:sp>
          <p:nvSpPr>
            <p:cNvPr id="3" name="object 3"/>
            <p:cNvSpPr/>
            <p:nvPr/>
          </p:nvSpPr>
          <p:spPr>
            <a:xfrm>
              <a:off x="0" y="0"/>
              <a:ext cx="9144000" cy="4829175"/>
            </a:xfrm>
            <a:custGeom>
              <a:avLst/>
              <a:gdLst/>
              <a:ahLst/>
              <a:cxnLst/>
              <a:rect l="l" t="t" r="r" b="b"/>
              <a:pathLst>
                <a:path w="9144000" h="4829175">
                  <a:moveTo>
                    <a:pt x="9143999" y="4828799"/>
                  </a:moveTo>
                  <a:lnTo>
                    <a:pt x="0" y="4828799"/>
                  </a:lnTo>
                  <a:lnTo>
                    <a:pt x="0" y="0"/>
                  </a:lnTo>
                  <a:lnTo>
                    <a:pt x="9143999" y="0"/>
                  </a:lnTo>
                  <a:lnTo>
                    <a:pt x="9143999" y="4828799"/>
                  </a:lnTo>
                  <a:close/>
                </a:path>
              </a:pathLst>
            </a:custGeom>
            <a:solidFill>
              <a:srgbClr val="FFFFFF"/>
            </a:solidFill>
          </p:spPr>
          <p:txBody>
            <a:bodyPr wrap="square" lIns="0" tIns="0" rIns="0" bIns="0" rtlCol="0"/>
            <a:lstStyle/>
            <a:p>
              <a:endParaRPr/>
            </a:p>
          </p:txBody>
        </p:sp>
        <p:pic>
          <p:nvPicPr>
            <p:cNvPr id="4" name="object 4"/>
            <p:cNvPicPr/>
            <p:nvPr/>
          </p:nvPicPr>
          <p:blipFill>
            <a:blip r:embed="rId2" cstate="print"/>
            <a:stretch>
              <a:fillRect/>
            </a:stretch>
          </p:blipFill>
          <p:spPr>
            <a:xfrm>
              <a:off x="479148" y="19391"/>
              <a:ext cx="7664770" cy="4647797"/>
            </a:xfrm>
            <a:prstGeom prst="rect">
              <a:avLst/>
            </a:prstGeom>
          </p:spPr>
        </p:pic>
      </p:grpSp>
      <p:sp>
        <p:nvSpPr>
          <p:cNvPr id="5" name="object 5"/>
          <p:cNvSpPr txBox="1"/>
          <p:nvPr/>
        </p:nvSpPr>
        <p:spPr>
          <a:xfrm>
            <a:off x="1296275" y="3740475"/>
            <a:ext cx="1397635" cy="414655"/>
          </a:xfrm>
          <a:prstGeom prst="rect">
            <a:avLst/>
          </a:prstGeom>
          <a:solidFill>
            <a:srgbClr val="FFFFFF"/>
          </a:solidFill>
        </p:spPr>
        <p:txBody>
          <a:bodyPr vert="horz" wrap="square" lIns="0" tIns="79375" rIns="0" bIns="0" rtlCol="0">
            <a:spAutoFit/>
          </a:bodyPr>
          <a:lstStyle/>
          <a:p>
            <a:pPr marL="85725">
              <a:lnSpc>
                <a:spcPct val="100000"/>
              </a:lnSpc>
              <a:spcBef>
                <a:spcPts val="625"/>
              </a:spcBef>
            </a:pPr>
            <a:r>
              <a:rPr sz="1200" b="1" dirty="0">
                <a:latin typeface="Trebuchet MS"/>
                <a:cs typeface="Trebuchet MS"/>
              </a:rPr>
              <a:t>Cloud</a:t>
            </a:r>
            <a:r>
              <a:rPr sz="1200" b="1" spc="-60" dirty="0">
                <a:latin typeface="Trebuchet MS"/>
                <a:cs typeface="Trebuchet MS"/>
              </a:rPr>
              <a:t> </a:t>
            </a:r>
            <a:r>
              <a:rPr sz="1200" b="1" spc="-10" dirty="0">
                <a:latin typeface="Trebuchet MS"/>
                <a:cs typeface="Trebuchet MS"/>
              </a:rPr>
              <a:t>Native</a:t>
            </a:r>
            <a:endParaRPr sz="1200">
              <a:latin typeface="Trebuchet MS"/>
              <a:cs typeface="Trebuchet MS"/>
            </a:endParaRPr>
          </a:p>
        </p:txBody>
      </p:sp>
      <p:pic>
        <p:nvPicPr>
          <p:cNvPr id="6" name="object 6"/>
          <p:cNvPicPr/>
          <p:nvPr/>
        </p:nvPicPr>
        <p:blipFill>
          <a:blip r:embed="rId3" cstate="print"/>
          <a:stretch>
            <a:fillRect/>
          </a:stretch>
        </p:blipFill>
        <p:spPr>
          <a:xfrm>
            <a:off x="3516873" y="3271375"/>
            <a:ext cx="507626" cy="414299"/>
          </a:xfrm>
          <a:prstGeom prst="rect">
            <a:avLst/>
          </a:prstGeom>
        </p:spPr>
      </p:pic>
      <p:sp>
        <p:nvSpPr>
          <p:cNvPr id="7" name="object 7"/>
          <p:cNvSpPr txBox="1"/>
          <p:nvPr/>
        </p:nvSpPr>
        <p:spPr>
          <a:xfrm>
            <a:off x="3570430" y="3646473"/>
            <a:ext cx="624840" cy="269240"/>
          </a:xfrm>
          <a:prstGeom prst="rect">
            <a:avLst/>
          </a:prstGeom>
        </p:spPr>
        <p:txBody>
          <a:bodyPr vert="horz" wrap="square" lIns="0" tIns="12700" rIns="0" bIns="0" rtlCol="0">
            <a:spAutoFit/>
          </a:bodyPr>
          <a:lstStyle/>
          <a:p>
            <a:pPr marL="12700" marR="5080">
              <a:lnSpc>
                <a:spcPct val="100000"/>
              </a:lnSpc>
              <a:spcBef>
                <a:spcPts val="100"/>
              </a:spcBef>
            </a:pPr>
            <a:r>
              <a:rPr sz="800" b="1" spc="-10" dirty="0">
                <a:latin typeface="Open Sans"/>
                <a:cs typeface="Open Sans"/>
              </a:rPr>
              <a:t>Platform Engineering</a:t>
            </a:r>
            <a:endParaRPr sz="800">
              <a:latin typeface="Open Sans"/>
              <a:cs typeface="Open Sans"/>
            </a:endParaRPr>
          </a:p>
        </p:txBody>
      </p:sp>
      <p:grpSp>
        <p:nvGrpSpPr>
          <p:cNvPr id="8" name="object 8"/>
          <p:cNvGrpSpPr/>
          <p:nvPr/>
        </p:nvGrpSpPr>
        <p:grpSpPr>
          <a:xfrm>
            <a:off x="4019737" y="3473087"/>
            <a:ext cx="385445" cy="97155"/>
            <a:chOff x="4019737" y="3473087"/>
            <a:chExt cx="385445" cy="97155"/>
          </a:xfrm>
        </p:grpSpPr>
        <p:sp>
          <p:nvSpPr>
            <p:cNvPr id="9" name="object 9"/>
            <p:cNvSpPr/>
            <p:nvPr/>
          </p:nvSpPr>
          <p:spPr>
            <a:xfrm>
              <a:off x="4024500" y="3477925"/>
              <a:ext cx="306705" cy="635"/>
            </a:xfrm>
            <a:custGeom>
              <a:avLst/>
              <a:gdLst/>
              <a:ahLst/>
              <a:cxnLst/>
              <a:rect l="l" t="t" r="r" b="b"/>
              <a:pathLst>
                <a:path w="306704" h="635">
                  <a:moveTo>
                    <a:pt x="0" y="599"/>
                  </a:moveTo>
                  <a:lnTo>
                    <a:pt x="306599" y="0"/>
                  </a:lnTo>
                </a:path>
              </a:pathLst>
            </a:custGeom>
            <a:ln w="9524">
              <a:solidFill>
                <a:srgbClr val="FF00FF"/>
              </a:solidFill>
              <a:prstDash val="lgDash"/>
            </a:ln>
          </p:spPr>
          <p:txBody>
            <a:bodyPr wrap="square" lIns="0" tIns="0" rIns="0" bIns="0" rtlCol="0"/>
            <a:lstStyle/>
            <a:p>
              <a:endParaRPr/>
            </a:p>
          </p:txBody>
        </p:sp>
        <p:pic>
          <p:nvPicPr>
            <p:cNvPr id="10" name="object 10"/>
            <p:cNvPicPr/>
            <p:nvPr/>
          </p:nvPicPr>
          <p:blipFill>
            <a:blip r:embed="rId4" cstate="print"/>
            <a:stretch>
              <a:fillRect/>
            </a:stretch>
          </p:blipFill>
          <p:spPr>
            <a:xfrm>
              <a:off x="4319762" y="3473087"/>
              <a:ext cx="85015" cy="96793"/>
            </a:xfrm>
            <a:prstGeom prst="rect">
              <a:avLst/>
            </a:prstGeom>
          </p:spPr>
        </p:pic>
      </p:grpSp>
      <p:sp>
        <p:nvSpPr>
          <p:cNvPr id="11" name="object 11"/>
          <p:cNvSpPr txBox="1">
            <a:spLocks noGrp="1"/>
          </p:cNvSpPr>
          <p:nvPr>
            <p:ph type="dt" sz="half" idx="6"/>
          </p:nvPr>
        </p:nvSpPr>
        <p:spPr>
          <a:prstGeom prst="rect">
            <a:avLst/>
          </a:prstGeom>
        </p:spPr>
        <p:txBody>
          <a:bodyPr vert="horz" wrap="square" lIns="0" tIns="10795" rIns="0" bIns="0" rtlCol="0">
            <a:spAutoFit/>
          </a:bodyPr>
          <a:lstStyle/>
          <a:p>
            <a:pPr marL="12700">
              <a:lnSpc>
                <a:spcPct val="100000"/>
              </a:lnSpc>
              <a:spcBef>
                <a:spcPts val="85"/>
              </a:spcBef>
            </a:pPr>
            <a:endParaRPr spc="-10" dirty="0"/>
          </a:p>
        </p:txBody>
      </p:sp>
      <p:sp>
        <p:nvSpPr>
          <p:cNvPr id="12" name="object 12"/>
          <p:cNvSpPr txBox="1"/>
          <p:nvPr/>
        </p:nvSpPr>
        <p:spPr>
          <a:xfrm>
            <a:off x="2334349" y="4909124"/>
            <a:ext cx="1309370" cy="153670"/>
          </a:xfrm>
          <a:prstGeom prst="rect">
            <a:avLst/>
          </a:prstGeom>
        </p:spPr>
        <p:txBody>
          <a:bodyPr vert="horz" wrap="square" lIns="0" tIns="10795" rIns="0" bIns="0" rtlCol="0">
            <a:spAutoFit/>
          </a:bodyPr>
          <a:lstStyle/>
          <a:p>
            <a:pPr marL="12700">
              <a:lnSpc>
                <a:spcPct val="100000"/>
              </a:lnSpc>
              <a:spcBef>
                <a:spcPts val="85"/>
              </a:spcBef>
            </a:pPr>
            <a:r>
              <a:rPr sz="800" spc="-10" dirty="0">
                <a:solidFill>
                  <a:srgbClr val="FFFFFF"/>
                </a:solidFill>
                <a:latin typeface="Source Sans Pro"/>
                <a:cs typeface="Source Sans Pro"/>
                <a:hlinkClick r:id="rId5"/>
              </a:rPr>
              <a:t>info@container-solutions.com</a:t>
            </a:r>
            <a:endParaRPr sz="800">
              <a:latin typeface="Source Sans Pro"/>
              <a:cs typeface="Source Sans Pro"/>
            </a:endParaRPr>
          </a:p>
        </p:txBody>
      </p:sp>
      <p:sp>
        <p:nvSpPr>
          <p:cNvPr id="14" name="object 14"/>
          <p:cNvSpPr txBox="1"/>
          <p:nvPr/>
        </p:nvSpPr>
        <p:spPr>
          <a:xfrm>
            <a:off x="7420196" y="4909124"/>
            <a:ext cx="701040" cy="153670"/>
          </a:xfrm>
          <a:prstGeom prst="rect">
            <a:avLst/>
          </a:prstGeom>
        </p:spPr>
        <p:txBody>
          <a:bodyPr vert="horz" wrap="square" lIns="0" tIns="10795" rIns="0" bIns="0" rtlCol="0">
            <a:spAutoFit/>
          </a:bodyPr>
          <a:lstStyle/>
          <a:p>
            <a:pPr marL="12700">
              <a:lnSpc>
                <a:spcPct val="100000"/>
              </a:lnSpc>
              <a:spcBef>
                <a:spcPts val="85"/>
              </a:spcBef>
            </a:pPr>
            <a:r>
              <a:rPr sz="800" spc="-10" dirty="0">
                <a:solidFill>
                  <a:srgbClr val="FFFFFF"/>
                </a:solidFill>
                <a:latin typeface="Source Sans Pro"/>
                <a:cs typeface="Source Sans Pro"/>
              </a:rPr>
              <a:t>@michmueller_</a:t>
            </a:r>
            <a:endParaRPr sz="800">
              <a:latin typeface="Source Sans Pro"/>
              <a:cs typeface="Source Sans Pro"/>
            </a:endParaRPr>
          </a:p>
        </p:txBody>
      </p:sp>
      <p:pic>
        <p:nvPicPr>
          <p:cNvPr id="15" name="Picture 14"/>
          <p:cNvPicPr>
            <a:picLocks noChangeAspect="1"/>
          </p:cNvPicPr>
          <p:nvPr/>
        </p:nvPicPr>
        <p:blipFill>
          <a:blip r:embed="rId6"/>
          <a:stretch>
            <a:fillRect/>
          </a:stretch>
        </p:blipFill>
        <p:spPr>
          <a:xfrm flipV="1">
            <a:off x="0" y="4781550"/>
            <a:ext cx="9144000" cy="361950"/>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28600" y="62316"/>
            <a:ext cx="2562225" cy="452120"/>
          </a:xfrm>
          <a:prstGeom prst="rect">
            <a:avLst/>
          </a:prstGeom>
        </p:spPr>
        <p:txBody>
          <a:bodyPr vert="horz" wrap="square" lIns="0" tIns="12700" rIns="0" bIns="0" rtlCol="0">
            <a:spAutoFit/>
          </a:bodyPr>
          <a:lstStyle/>
          <a:p>
            <a:pPr marL="12700">
              <a:lnSpc>
                <a:spcPct val="100000"/>
              </a:lnSpc>
              <a:spcBef>
                <a:spcPts val="100"/>
              </a:spcBef>
            </a:pPr>
            <a:r>
              <a:rPr dirty="0"/>
              <a:t>Error</a:t>
            </a:r>
            <a:r>
              <a:rPr spc="-100" dirty="0"/>
              <a:t> </a:t>
            </a:r>
            <a:r>
              <a:rPr spc="-10" dirty="0"/>
              <a:t>Budgets!</a:t>
            </a:r>
          </a:p>
        </p:txBody>
      </p:sp>
      <p:sp>
        <p:nvSpPr>
          <p:cNvPr id="4" name="object 4"/>
          <p:cNvSpPr txBox="1">
            <a:spLocks noGrp="1"/>
          </p:cNvSpPr>
          <p:nvPr>
            <p:ph type="dt" sz="half" idx="6"/>
          </p:nvPr>
        </p:nvSpPr>
        <p:spPr>
          <a:prstGeom prst="rect">
            <a:avLst/>
          </a:prstGeom>
        </p:spPr>
        <p:txBody>
          <a:bodyPr vert="horz" wrap="square" lIns="0" tIns="10795" rIns="0" bIns="0" rtlCol="0">
            <a:spAutoFit/>
          </a:bodyPr>
          <a:lstStyle/>
          <a:p>
            <a:pPr marL="12700">
              <a:lnSpc>
                <a:spcPct val="100000"/>
              </a:lnSpc>
              <a:spcBef>
                <a:spcPts val="85"/>
              </a:spcBef>
            </a:pPr>
            <a:endParaRPr spc="-10" dirty="0"/>
          </a:p>
        </p:txBody>
      </p:sp>
      <p:sp>
        <p:nvSpPr>
          <p:cNvPr id="5" name="object 5"/>
          <p:cNvSpPr txBox="1"/>
          <p:nvPr/>
        </p:nvSpPr>
        <p:spPr>
          <a:xfrm>
            <a:off x="2334349" y="4909124"/>
            <a:ext cx="1309370" cy="153670"/>
          </a:xfrm>
          <a:prstGeom prst="rect">
            <a:avLst/>
          </a:prstGeom>
        </p:spPr>
        <p:txBody>
          <a:bodyPr vert="horz" wrap="square" lIns="0" tIns="10795" rIns="0" bIns="0" rtlCol="0">
            <a:spAutoFit/>
          </a:bodyPr>
          <a:lstStyle/>
          <a:p>
            <a:pPr marL="12700">
              <a:lnSpc>
                <a:spcPct val="100000"/>
              </a:lnSpc>
              <a:spcBef>
                <a:spcPts val="85"/>
              </a:spcBef>
            </a:pPr>
            <a:r>
              <a:rPr sz="800" spc="-10" dirty="0">
                <a:solidFill>
                  <a:srgbClr val="FFFFFF"/>
                </a:solidFill>
                <a:latin typeface="Source Sans Pro"/>
                <a:cs typeface="Source Sans Pro"/>
                <a:hlinkClick r:id="rId2"/>
              </a:rPr>
              <a:t>info@container-solutions.com</a:t>
            </a:r>
            <a:endParaRPr sz="800">
              <a:latin typeface="Source Sans Pro"/>
              <a:cs typeface="Source Sans Pro"/>
            </a:endParaRPr>
          </a:p>
        </p:txBody>
      </p:sp>
      <p:sp>
        <p:nvSpPr>
          <p:cNvPr id="7" name="object 7"/>
          <p:cNvSpPr txBox="1"/>
          <p:nvPr/>
        </p:nvSpPr>
        <p:spPr>
          <a:xfrm>
            <a:off x="7420196" y="4909124"/>
            <a:ext cx="701040" cy="153670"/>
          </a:xfrm>
          <a:prstGeom prst="rect">
            <a:avLst/>
          </a:prstGeom>
        </p:spPr>
        <p:txBody>
          <a:bodyPr vert="horz" wrap="square" lIns="0" tIns="10795" rIns="0" bIns="0" rtlCol="0">
            <a:spAutoFit/>
          </a:bodyPr>
          <a:lstStyle/>
          <a:p>
            <a:pPr marL="12700">
              <a:lnSpc>
                <a:spcPct val="100000"/>
              </a:lnSpc>
              <a:spcBef>
                <a:spcPts val="85"/>
              </a:spcBef>
            </a:pPr>
            <a:r>
              <a:rPr sz="800" spc="-10" dirty="0">
                <a:solidFill>
                  <a:srgbClr val="FFFFFF"/>
                </a:solidFill>
                <a:latin typeface="Source Sans Pro"/>
                <a:cs typeface="Source Sans Pro"/>
              </a:rPr>
              <a:t>@michmueller_</a:t>
            </a:r>
            <a:endParaRPr sz="800">
              <a:latin typeface="Source Sans Pro"/>
              <a:cs typeface="Source Sans Pro"/>
            </a:endParaRPr>
          </a:p>
        </p:txBody>
      </p:sp>
      <p:sp>
        <p:nvSpPr>
          <p:cNvPr id="3" name="object 3"/>
          <p:cNvSpPr txBox="1">
            <a:spLocks noGrp="1"/>
          </p:cNvSpPr>
          <p:nvPr>
            <p:ph type="body" idx="1"/>
          </p:nvPr>
        </p:nvSpPr>
        <p:spPr>
          <a:xfrm>
            <a:off x="152400" y="666750"/>
            <a:ext cx="8839200" cy="3582390"/>
          </a:xfrm>
          <a:prstGeom prst="rect">
            <a:avLst/>
          </a:prstGeom>
        </p:spPr>
        <p:txBody>
          <a:bodyPr vert="horz" wrap="square" lIns="0" tIns="52704" rIns="0" bIns="0" rtlCol="0">
            <a:spAutoFit/>
          </a:bodyPr>
          <a:lstStyle/>
          <a:p>
            <a:pPr marL="379095" indent="-366395">
              <a:lnSpc>
                <a:spcPct val="100000"/>
              </a:lnSpc>
              <a:spcBef>
                <a:spcPts val="414"/>
              </a:spcBef>
              <a:buClr>
                <a:srgbClr val="2841F9"/>
              </a:buClr>
              <a:buFont typeface="Arial"/>
              <a:buChar char="■"/>
              <a:tabLst>
                <a:tab pos="379095" algn="l"/>
              </a:tabLst>
            </a:pPr>
            <a:r>
              <a:rPr lang="en-US" sz="1800" dirty="0" smtClean="0">
                <a:solidFill>
                  <a:srgbClr val="000000"/>
                </a:solidFill>
                <a:latin typeface="Open Sans"/>
                <a:cs typeface="Open Sans"/>
              </a:rPr>
              <a:t>An </a:t>
            </a:r>
            <a:r>
              <a:rPr lang="en-US" sz="1800" dirty="0">
                <a:solidFill>
                  <a:srgbClr val="000000"/>
                </a:solidFill>
                <a:latin typeface="Open Sans"/>
                <a:cs typeface="Open Sans"/>
              </a:rPr>
              <a:t>error budget is the amount of error that your service can accumulate over a certain period of time before your users start being unhappy. </a:t>
            </a:r>
            <a:r>
              <a:rPr lang="en-US" sz="1800" dirty="0" smtClean="0">
                <a:solidFill>
                  <a:srgbClr val="000000"/>
                </a:solidFill>
                <a:latin typeface="Open Sans"/>
                <a:cs typeface="Open Sans"/>
              </a:rPr>
              <a:t/>
            </a:r>
            <a:br>
              <a:rPr lang="en-US" sz="1800" dirty="0" smtClean="0">
                <a:solidFill>
                  <a:srgbClr val="000000"/>
                </a:solidFill>
                <a:latin typeface="Open Sans"/>
                <a:cs typeface="Open Sans"/>
              </a:rPr>
            </a:br>
            <a:endParaRPr lang="en-US" sz="1800" dirty="0" smtClean="0">
              <a:solidFill>
                <a:srgbClr val="000000"/>
              </a:solidFill>
              <a:latin typeface="Open Sans"/>
              <a:cs typeface="Open Sans"/>
            </a:endParaRPr>
          </a:p>
          <a:p>
            <a:pPr marL="379095" indent="-366395">
              <a:lnSpc>
                <a:spcPct val="100000"/>
              </a:lnSpc>
              <a:spcBef>
                <a:spcPts val="414"/>
              </a:spcBef>
              <a:buClr>
                <a:srgbClr val="2841F9"/>
              </a:buClr>
              <a:buFont typeface="Arial"/>
              <a:buChar char="■"/>
              <a:tabLst>
                <a:tab pos="379095" algn="l"/>
              </a:tabLst>
            </a:pPr>
            <a:r>
              <a:rPr lang="en-US" sz="1800" dirty="0" smtClean="0">
                <a:solidFill>
                  <a:srgbClr val="000000"/>
                </a:solidFill>
                <a:latin typeface="Open Sans"/>
                <a:cs typeface="Open Sans"/>
              </a:rPr>
              <a:t>The pain </a:t>
            </a:r>
            <a:r>
              <a:rPr lang="en-US" sz="1800" dirty="0">
                <a:solidFill>
                  <a:srgbClr val="000000"/>
                </a:solidFill>
                <a:latin typeface="Open Sans"/>
                <a:cs typeface="Open Sans"/>
              </a:rPr>
              <a:t>tolerance for your users but applied to a particular dimension of your service: availability, latency, and so forth. </a:t>
            </a:r>
            <a:r>
              <a:rPr lang="en-US" sz="1800" dirty="0" smtClean="0">
                <a:solidFill>
                  <a:srgbClr val="000000"/>
                </a:solidFill>
                <a:latin typeface="Open Sans"/>
                <a:cs typeface="Open Sans"/>
              </a:rPr>
              <a:t/>
            </a:r>
            <a:br>
              <a:rPr lang="en-US" sz="1800" dirty="0" smtClean="0">
                <a:solidFill>
                  <a:srgbClr val="000000"/>
                </a:solidFill>
                <a:latin typeface="Open Sans"/>
                <a:cs typeface="Open Sans"/>
              </a:rPr>
            </a:br>
            <a:endParaRPr lang="en-US" sz="1800" dirty="0" smtClean="0">
              <a:solidFill>
                <a:srgbClr val="000000"/>
              </a:solidFill>
              <a:latin typeface="Open Sans"/>
              <a:cs typeface="Open Sans"/>
            </a:endParaRPr>
          </a:p>
          <a:p>
            <a:pPr marL="379095" indent="-366395">
              <a:lnSpc>
                <a:spcPct val="100000"/>
              </a:lnSpc>
              <a:spcBef>
                <a:spcPts val="414"/>
              </a:spcBef>
              <a:buClr>
                <a:srgbClr val="2841F9"/>
              </a:buClr>
              <a:buFont typeface="Arial"/>
              <a:buChar char="■"/>
              <a:tabLst>
                <a:tab pos="379095" algn="l"/>
              </a:tabLst>
            </a:pPr>
            <a:r>
              <a:rPr lang="en-US" sz="1800" dirty="0" smtClean="0">
                <a:solidFill>
                  <a:srgbClr val="000000"/>
                </a:solidFill>
                <a:latin typeface="Open Sans"/>
                <a:cs typeface="Open Sans"/>
              </a:rPr>
              <a:t>To </a:t>
            </a:r>
            <a:r>
              <a:rPr lang="en-US" sz="1800" dirty="0">
                <a:solidFill>
                  <a:srgbClr val="000000"/>
                </a:solidFill>
                <a:latin typeface="Open Sans"/>
                <a:cs typeface="Open Sans"/>
              </a:rPr>
              <a:t>calculate the error budget, we have to use the SLI equation:</a:t>
            </a:r>
          </a:p>
          <a:p>
            <a:pPr marL="12700">
              <a:lnSpc>
                <a:spcPct val="100000"/>
              </a:lnSpc>
              <a:spcBef>
                <a:spcPts val="414"/>
              </a:spcBef>
              <a:buClr>
                <a:srgbClr val="2841F9"/>
              </a:buClr>
              <a:tabLst>
                <a:tab pos="379095" algn="l"/>
              </a:tabLst>
            </a:pPr>
            <a:r>
              <a:rPr lang="en-US" sz="1800" dirty="0" smtClean="0">
                <a:solidFill>
                  <a:srgbClr val="000000"/>
                </a:solidFill>
                <a:latin typeface="Open Sans"/>
                <a:cs typeface="Open Sans"/>
              </a:rPr>
              <a:t>      </a:t>
            </a:r>
            <a:r>
              <a:rPr lang="en-US" sz="1800" b="1" dirty="0" smtClean="0">
                <a:solidFill>
                  <a:srgbClr val="92D050"/>
                </a:solidFill>
                <a:latin typeface="Open Sans"/>
                <a:cs typeface="Open Sans"/>
              </a:rPr>
              <a:t>SLI </a:t>
            </a:r>
            <a:r>
              <a:rPr lang="en-US" sz="1800" b="1" dirty="0">
                <a:solidFill>
                  <a:srgbClr val="92D050"/>
                </a:solidFill>
                <a:latin typeface="Open Sans"/>
                <a:cs typeface="Open Sans"/>
              </a:rPr>
              <a:t>= [Good events / Valid events] x </a:t>
            </a:r>
            <a:r>
              <a:rPr lang="en-US" sz="1800" b="1" dirty="0" smtClean="0">
                <a:solidFill>
                  <a:srgbClr val="92D050"/>
                </a:solidFill>
                <a:latin typeface="Open Sans"/>
                <a:cs typeface="Open Sans"/>
              </a:rPr>
              <a:t>100</a:t>
            </a:r>
            <a:r>
              <a:rPr lang="en-US" sz="1800" dirty="0" smtClean="0">
                <a:solidFill>
                  <a:srgbClr val="000000"/>
                </a:solidFill>
                <a:latin typeface="Open Sans"/>
                <a:cs typeface="Open Sans"/>
              </a:rPr>
              <a:t/>
            </a:r>
            <a:br>
              <a:rPr lang="en-US" sz="1800" dirty="0" smtClean="0">
                <a:solidFill>
                  <a:srgbClr val="000000"/>
                </a:solidFill>
                <a:latin typeface="Open Sans"/>
                <a:cs typeface="Open Sans"/>
              </a:rPr>
            </a:br>
            <a:endParaRPr lang="en-US" sz="1800" dirty="0">
              <a:solidFill>
                <a:srgbClr val="000000"/>
              </a:solidFill>
              <a:latin typeface="Open Sans"/>
              <a:cs typeface="Open Sans"/>
            </a:endParaRPr>
          </a:p>
          <a:p>
            <a:pPr marL="379095" indent="-366395">
              <a:lnSpc>
                <a:spcPct val="100000"/>
              </a:lnSpc>
              <a:spcBef>
                <a:spcPts val="414"/>
              </a:spcBef>
              <a:buClr>
                <a:srgbClr val="2841F9"/>
              </a:buClr>
              <a:buFont typeface="Arial"/>
              <a:buChar char="■"/>
              <a:tabLst>
                <a:tab pos="379095" algn="l"/>
              </a:tabLst>
            </a:pPr>
            <a:r>
              <a:rPr lang="en-US" sz="1800" dirty="0">
                <a:solidFill>
                  <a:srgbClr val="000000"/>
                </a:solidFill>
                <a:latin typeface="Open Sans"/>
                <a:cs typeface="Open Sans"/>
              </a:rPr>
              <a:t>Now the percentage is expressed as SLI, and once you define an objective for each of those SLIs, that is your service-level objective (SLO), and the error budget is the remainder, up to 100.</a:t>
            </a:r>
            <a:endParaRPr sz="1800" dirty="0">
              <a:latin typeface="Open Sans"/>
              <a:cs typeface="Open Sans"/>
            </a:endParaRPr>
          </a:p>
        </p:txBody>
      </p:sp>
      <p:pic>
        <p:nvPicPr>
          <p:cNvPr id="8" name="Picture 7"/>
          <p:cNvPicPr>
            <a:picLocks noChangeAspect="1"/>
          </p:cNvPicPr>
          <p:nvPr/>
        </p:nvPicPr>
        <p:blipFill>
          <a:blip r:embed="rId3"/>
          <a:stretch>
            <a:fillRect/>
          </a:stretch>
        </p:blipFill>
        <p:spPr>
          <a:xfrm flipV="1">
            <a:off x="0" y="4781550"/>
            <a:ext cx="9144000" cy="361950"/>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04800" y="209550"/>
            <a:ext cx="8610600" cy="4062651"/>
          </a:xfrm>
        </p:spPr>
        <p:txBody>
          <a:bodyPr/>
          <a:lstStyle/>
          <a:p>
            <a:r>
              <a:rPr lang="en-US" dirty="0"/>
              <a:t>For example, </a:t>
            </a:r>
            <a:endParaRPr lang="en-US" dirty="0" smtClean="0"/>
          </a:p>
          <a:p>
            <a:r>
              <a:rPr lang="en-US" dirty="0" smtClean="0"/>
              <a:t>imagine </a:t>
            </a:r>
            <a:r>
              <a:rPr lang="en-US" dirty="0"/>
              <a:t>that you’re measuring the availability of your home page. The availability is measured by the number of requests responded with an error, divided by all the valid requests the home page receives, expressed as a percentage. </a:t>
            </a:r>
            <a:endParaRPr lang="en-US" dirty="0" smtClean="0"/>
          </a:p>
          <a:p>
            <a:endParaRPr lang="en-US" dirty="0"/>
          </a:p>
          <a:p>
            <a:r>
              <a:rPr lang="en-US" dirty="0" smtClean="0"/>
              <a:t>If </a:t>
            </a:r>
            <a:r>
              <a:rPr lang="en-US" dirty="0"/>
              <a:t>you decide that the objective of that availability is 99.9%, the error budget is 0.1%. </a:t>
            </a:r>
            <a:endParaRPr lang="en-US" dirty="0" smtClean="0"/>
          </a:p>
          <a:p>
            <a:endParaRPr lang="en-US" dirty="0"/>
          </a:p>
          <a:p>
            <a:r>
              <a:rPr lang="en-US" dirty="0" smtClean="0"/>
              <a:t>You </a:t>
            </a:r>
            <a:r>
              <a:rPr lang="en-US" dirty="0"/>
              <a:t>can serve up to 0.1% of errors (preferably a bit less than 0.1%), and users will happily continue using the service.</a:t>
            </a:r>
            <a:endParaRPr lang="en-IN" dirty="0"/>
          </a:p>
        </p:txBody>
      </p:sp>
      <p:sp>
        <p:nvSpPr>
          <p:cNvPr id="4" name="Date Placeholder 3"/>
          <p:cNvSpPr>
            <a:spLocks noGrp="1"/>
          </p:cNvSpPr>
          <p:nvPr>
            <p:ph type="dt" sz="half" idx="6"/>
          </p:nvPr>
        </p:nvSpPr>
        <p:spPr/>
        <p:txBody>
          <a:bodyPr/>
          <a:lstStyle/>
          <a:p>
            <a:pPr marL="12700">
              <a:lnSpc>
                <a:spcPct val="100000"/>
              </a:lnSpc>
              <a:spcBef>
                <a:spcPts val="85"/>
              </a:spcBef>
            </a:pPr>
            <a:endParaRPr lang="en-IN" spc="-10" dirty="0"/>
          </a:p>
        </p:txBody>
      </p:sp>
      <p:pic>
        <p:nvPicPr>
          <p:cNvPr id="5" name="Picture 4"/>
          <p:cNvPicPr>
            <a:picLocks noChangeAspect="1"/>
          </p:cNvPicPr>
          <p:nvPr/>
        </p:nvPicPr>
        <p:blipFill>
          <a:blip r:embed="rId2"/>
          <a:stretch>
            <a:fillRect/>
          </a:stretch>
        </p:blipFill>
        <p:spPr>
          <a:xfrm flipV="1">
            <a:off x="0" y="4781550"/>
            <a:ext cx="9144000" cy="361950"/>
          </a:xfrm>
          <a:prstGeom prst="rect">
            <a:avLst/>
          </a:prstGeom>
        </p:spPr>
      </p:pic>
    </p:spTree>
    <p:extLst>
      <p:ext uri="{BB962C8B-B14F-4D97-AF65-F5344CB8AC3E}">
        <p14:creationId xmlns:p14="http://schemas.microsoft.com/office/powerpoint/2010/main" val="26976810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769" y="72932"/>
            <a:ext cx="7780020" cy="369332"/>
          </a:xfrm>
        </p:spPr>
        <p:txBody>
          <a:bodyPr/>
          <a:lstStyle/>
          <a:p>
            <a:r>
              <a:rPr lang="en-IN" sz="2400" dirty="0"/>
              <a:t>Why Error Budgets </a:t>
            </a:r>
            <a:r>
              <a:rPr lang="en-IN" sz="2400" dirty="0" smtClean="0"/>
              <a:t>Matter</a:t>
            </a:r>
            <a:endParaRPr lang="en-IN" sz="2400" dirty="0"/>
          </a:p>
        </p:txBody>
      </p:sp>
      <p:sp>
        <p:nvSpPr>
          <p:cNvPr id="3" name="Text Placeholder 2"/>
          <p:cNvSpPr>
            <a:spLocks noGrp="1"/>
          </p:cNvSpPr>
          <p:nvPr>
            <p:ph type="body" idx="1"/>
          </p:nvPr>
        </p:nvSpPr>
        <p:spPr>
          <a:xfrm>
            <a:off x="190769" y="521258"/>
            <a:ext cx="8789091" cy="3877985"/>
          </a:xfrm>
        </p:spPr>
        <p:txBody>
          <a:bodyPr/>
          <a:lstStyle/>
          <a:p>
            <a:r>
              <a:rPr lang="en-US" sz="1400" b="1" dirty="0">
                <a:solidFill>
                  <a:srgbClr val="92D050"/>
                </a:solidFill>
              </a:rPr>
              <a:t>Error budgets </a:t>
            </a:r>
            <a:r>
              <a:rPr lang="en-US" sz="1400" dirty="0"/>
              <a:t>are critical because they provide a way to measure and manage reliability, while still allowing for innovation and new features. </a:t>
            </a:r>
            <a:r>
              <a:rPr lang="en-US" sz="1400" dirty="0" smtClean="0"/>
              <a:t/>
            </a:r>
            <a:br>
              <a:rPr lang="en-US" sz="1400" dirty="0" smtClean="0"/>
            </a:br>
            <a:r>
              <a:rPr lang="en-US" sz="1400" dirty="0" smtClean="0"/>
              <a:t>By </a:t>
            </a:r>
            <a:r>
              <a:rPr lang="en-US" sz="1400" dirty="0"/>
              <a:t>setting an error budget and effectively managing it, teams can ensure that their services are reliable and consistent over time, leading to improved user experiences and better business outcomes. </a:t>
            </a:r>
            <a:r>
              <a:rPr lang="en-US" sz="1400" dirty="0" smtClean="0"/>
              <a:t/>
            </a:r>
            <a:br>
              <a:rPr lang="en-US" sz="1400" dirty="0" smtClean="0"/>
            </a:br>
            <a:endParaRPr lang="en-US" sz="1400" dirty="0"/>
          </a:p>
          <a:p>
            <a:r>
              <a:rPr lang="en-US" sz="1400" b="1" dirty="0">
                <a:solidFill>
                  <a:srgbClr val="92D050"/>
                </a:solidFill>
              </a:rPr>
              <a:t>Increased Reliability: </a:t>
            </a:r>
            <a:r>
              <a:rPr lang="en-US" sz="1400" dirty="0"/>
              <a:t>Error budgets help teams to focus on the most critical issues and prioritize their work </a:t>
            </a:r>
            <a:r>
              <a:rPr lang="en-US" sz="1400" dirty="0" smtClean="0"/>
              <a:t>accordingly</a:t>
            </a:r>
            <a:br>
              <a:rPr lang="en-US" sz="1400" dirty="0" smtClean="0"/>
            </a:br>
            <a:r>
              <a:rPr lang="en-US" sz="1400" dirty="0" smtClean="0"/>
              <a:t/>
            </a:r>
            <a:br>
              <a:rPr lang="en-US" sz="1400" dirty="0" smtClean="0"/>
            </a:br>
            <a:r>
              <a:rPr lang="en-US" sz="1400" b="1" dirty="0" smtClean="0">
                <a:solidFill>
                  <a:srgbClr val="92D050"/>
                </a:solidFill>
              </a:rPr>
              <a:t>Reduced </a:t>
            </a:r>
            <a:r>
              <a:rPr lang="en-US" sz="1400" b="1" dirty="0">
                <a:solidFill>
                  <a:srgbClr val="92D050"/>
                </a:solidFill>
              </a:rPr>
              <a:t>Downtime: </a:t>
            </a:r>
            <a:r>
              <a:rPr lang="en-US" sz="1400" dirty="0"/>
              <a:t>With an error budget in place, teams can proactively monitor and track errors, identify and prioritize improvements, and balance innovation with reliability. This can help to reduce </a:t>
            </a:r>
            <a:r>
              <a:rPr lang="en-US" sz="1400" dirty="0" smtClean="0"/>
              <a:t>downtime.</a:t>
            </a:r>
            <a:br>
              <a:rPr lang="en-US" sz="1400" dirty="0" smtClean="0"/>
            </a:br>
            <a:endParaRPr lang="en-US" sz="1400" dirty="0"/>
          </a:p>
          <a:p>
            <a:r>
              <a:rPr lang="en-US" sz="1400" b="1" dirty="0">
                <a:solidFill>
                  <a:srgbClr val="92D050"/>
                </a:solidFill>
              </a:rPr>
              <a:t>Improved User Experience: </a:t>
            </a:r>
            <a:r>
              <a:rPr lang="en-US" sz="1400" b="1" dirty="0" smtClean="0">
                <a:solidFill>
                  <a:srgbClr val="92D050"/>
                </a:solidFill>
              </a:rPr>
              <a:t/>
            </a:r>
            <a:br>
              <a:rPr lang="en-US" sz="1400" b="1" dirty="0" smtClean="0">
                <a:solidFill>
                  <a:srgbClr val="92D050"/>
                </a:solidFill>
              </a:rPr>
            </a:br>
            <a:r>
              <a:rPr lang="en-US" sz="1400" dirty="0" smtClean="0"/>
              <a:t>When </a:t>
            </a:r>
            <a:r>
              <a:rPr lang="en-US" sz="1400" dirty="0"/>
              <a:t>services are reliable and consistent, users are more likely to have a positive experience. This can lead to increased customer satisfaction and </a:t>
            </a:r>
            <a:r>
              <a:rPr lang="en-US" sz="1400" dirty="0" smtClean="0"/>
              <a:t>loyalty.</a:t>
            </a:r>
            <a:br>
              <a:rPr lang="en-US" sz="1400" dirty="0" smtClean="0"/>
            </a:br>
            <a:endParaRPr lang="en-US" sz="1400" dirty="0"/>
          </a:p>
          <a:p>
            <a:r>
              <a:rPr lang="en-US" sz="1400" b="1" dirty="0">
                <a:solidFill>
                  <a:srgbClr val="92D050"/>
                </a:solidFill>
              </a:rPr>
              <a:t>Metrics-Driven Decision Making: </a:t>
            </a:r>
            <a:r>
              <a:rPr lang="en-US" sz="1400" b="1" dirty="0" smtClean="0">
                <a:solidFill>
                  <a:srgbClr val="92D050"/>
                </a:solidFill>
              </a:rPr>
              <a:t/>
            </a:r>
            <a:br>
              <a:rPr lang="en-US" sz="1400" b="1" dirty="0" smtClean="0">
                <a:solidFill>
                  <a:srgbClr val="92D050"/>
                </a:solidFill>
              </a:rPr>
            </a:br>
            <a:r>
              <a:rPr lang="en-US" sz="1400" dirty="0" smtClean="0"/>
              <a:t>By </a:t>
            </a:r>
            <a:r>
              <a:rPr lang="en-US" sz="1400" dirty="0"/>
              <a:t>monitoring error budgets and other metrics, teams can </a:t>
            </a:r>
            <a:r>
              <a:rPr lang="en-US" sz="1400" dirty="0"/>
              <a:t>quickly identify </a:t>
            </a:r>
            <a:r>
              <a:rPr lang="en-US" sz="1400" dirty="0"/>
              <a:t>trends and issues, and make informed decisions about where to focus their efforts.</a:t>
            </a:r>
            <a:endParaRPr lang="en-IN" sz="1400" dirty="0"/>
          </a:p>
        </p:txBody>
      </p:sp>
      <p:sp>
        <p:nvSpPr>
          <p:cNvPr id="4" name="Date Placeholder 3"/>
          <p:cNvSpPr>
            <a:spLocks noGrp="1"/>
          </p:cNvSpPr>
          <p:nvPr>
            <p:ph type="dt" sz="half" idx="6"/>
          </p:nvPr>
        </p:nvSpPr>
        <p:spPr/>
        <p:txBody>
          <a:bodyPr/>
          <a:lstStyle/>
          <a:p>
            <a:pPr marL="12700">
              <a:lnSpc>
                <a:spcPct val="100000"/>
              </a:lnSpc>
              <a:spcBef>
                <a:spcPts val="85"/>
              </a:spcBef>
            </a:pPr>
            <a:endParaRPr lang="en-IN" spc="-10" dirty="0"/>
          </a:p>
        </p:txBody>
      </p:sp>
      <p:pic>
        <p:nvPicPr>
          <p:cNvPr id="5" name="Picture 4"/>
          <p:cNvPicPr>
            <a:picLocks noChangeAspect="1"/>
          </p:cNvPicPr>
          <p:nvPr/>
        </p:nvPicPr>
        <p:blipFill>
          <a:blip r:embed="rId2"/>
          <a:stretch>
            <a:fillRect/>
          </a:stretch>
        </p:blipFill>
        <p:spPr>
          <a:xfrm flipV="1">
            <a:off x="0" y="4781550"/>
            <a:ext cx="9144000" cy="361950"/>
          </a:xfrm>
          <a:prstGeom prst="rect">
            <a:avLst/>
          </a:prstGeom>
        </p:spPr>
      </p:pic>
    </p:spTree>
    <p:extLst>
      <p:ext uri="{BB962C8B-B14F-4D97-AF65-F5344CB8AC3E}">
        <p14:creationId xmlns:p14="http://schemas.microsoft.com/office/powerpoint/2010/main" val="127700125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5" y="221218"/>
            <a:ext cx="7780020" cy="246221"/>
          </a:xfrm>
          <a:ln w="19050">
            <a:solidFill>
              <a:srgbClr val="92D050"/>
            </a:solidFill>
          </a:ln>
        </p:spPr>
        <p:txBody>
          <a:bodyPr wrap="square" lIns="0" tIns="0" rIns="0" bIns="0">
            <a:spAutoFit/>
          </a:bodyPr>
          <a:lstStyle/>
          <a:p>
            <a:r>
              <a:rPr lang="en-IN" sz="1600" dirty="0"/>
              <a:t> Calculate Your Error </a:t>
            </a:r>
            <a:r>
              <a:rPr lang="en-IN" sz="1600" dirty="0"/>
              <a:t>Budget</a:t>
            </a:r>
          </a:p>
        </p:txBody>
      </p:sp>
      <p:sp>
        <p:nvSpPr>
          <p:cNvPr id="4" name="Date Placeholder 3"/>
          <p:cNvSpPr>
            <a:spLocks noGrp="1"/>
          </p:cNvSpPr>
          <p:nvPr>
            <p:ph type="dt" sz="half" idx="6"/>
          </p:nvPr>
        </p:nvSpPr>
        <p:spPr/>
        <p:txBody>
          <a:bodyPr/>
          <a:lstStyle/>
          <a:p>
            <a:pPr marL="12700">
              <a:lnSpc>
                <a:spcPct val="100000"/>
              </a:lnSpc>
              <a:spcBef>
                <a:spcPts val="85"/>
              </a:spcBef>
            </a:pPr>
            <a:endParaRPr lang="en-IN" spc="-10" dirty="0"/>
          </a:p>
        </p:txBody>
      </p:sp>
      <p:pic>
        <p:nvPicPr>
          <p:cNvPr id="5" name="Picture 4"/>
          <p:cNvPicPr>
            <a:picLocks noChangeAspect="1"/>
          </p:cNvPicPr>
          <p:nvPr/>
        </p:nvPicPr>
        <p:blipFill>
          <a:blip r:embed="rId2"/>
          <a:stretch>
            <a:fillRect/>
          </a:stretch>
        </p:blipFill>
        <p:spPr>
          <a:xfrm>
            <a:off x="167119" y="487803"/>
            <a:ext cx="8100803" cy="2038553"/>
          </a:xfrm>
          <a:prstGeom prst="rect">
            <a:avLst/>
          </a:prstGeom>
        </p:spPr>
      </p:pic>
      <p:pic>
        <p:nvPicPr>
          <p:cNvPr id="6" name="Picture 5"/>
          <p:cNvPicPr>
            <a:picLocks noChangeAspect="1"/>
          </p:cNvPicPr>
          <p:nvPr/>
        </p:nvPicPr>
        <p:blipFill>
          <a:blip r:embed="rId3"/>
          <a:stretch>
            <a:fillRect/>
          </a:stretch>
        </p:blipFill>
        <p:spPr>
          <a:xfrm>
            <a:off x="212726" y="3250890"/>
            <a:ext cx="8009588" cy="1547407"/>
          </a:xfrm>
          <a:prstGeom prst="rect">
            <a:avLst/>
          </a:prstGeom>
        </p:spPr>
      </p:pic>
      <p:sp>
        <p:nvSpPr>
          <p:cNvPr id="7" name="Title 1"/>
          <p:cNvSpPr txBox="1">
            <a:spLocks/>
          </p:cNvSpPr>
          <p:nvPr/>
        </p:nvSpPr>
        <p:spPr>
          <a:xfrm>
            <a:off x="228492" y="2991629"/>
            <a:ext cx="7780020" cy="246221"/>
          </a:xfrm>
          <a:prstGeom prst="rect">
            <a:avLst/>
          </a:prstGeom>
          <a:ln w="19050">
            <a:solidFill>
              <a:srgbClr val="92D050"/>
            </a:solidFill>
          </a:ln>
        </p:spPr>
        <p:txBody>
          <a:bodyPr wrap="square" lIns="0" tIns="0" rIns="0" bIns="0">
            <a:spAutoFit/>
          </a:bodyPr>
          <a:lstStyle>
            <a:lvl1pPr>
              <a:defRPr sz="2800" b="1" i="0">
                <a:solidFill>
                  <a:srgbClr val="2841F9"/>
                </a:solidFill>
                <a:latin typeface="Open Sans"/>
                <a:ea typeface="+mj-ea"/>
                <a:cs typeface="Open Sans"/>
              </a:defRPr>
            </a:lvl1pPr>
          </a:lstStyle>
          <a:p>
            <a:r>
              <a:rPr lang="en-IN" sz="1600" dirty="0" smtClean="0"/>
              <a:t> Track Burn Rate</a:t>
            </a:r>
            <a:endParaRPr lang="en-IN" sz="1600" dirty="0"/>
          </a:p>
        </p:txBody>
      </p:sp>
      <p:pic>
        <p:nvPicPr>
          <p:cNvPr id="8" name="Picture 7"/>
          <p:cNvPicPr>
            <a:picLocks noChangeAspect="1"/>
          </p:cNvPicPr>
          <p:nvPr/>
        </p:nvPicPr>
        <p:blipFill>
          <a:blip r:embed="rId4"/>
          <a:stretch>
            <a:fillRect/>
          </a:stretch>
        </p:blipFill>
        <p:spPr>
          <a:xfrm flipV="1">
            <a:off x="0" y="4781550"/>
            <a:ext cx="9144000" cy="361950"/>
          </a:xfrm>
          <a:prstGeom prst="rect">
            <a:avLst/>
          </a:prstGeom>
        </p:spPr>
      </p:pic>
    </p:spTree>
    <p:extLst>
      <p:ext uri="{BB962C8B-B14F-4D97-AF65-F5344CB8AC3E}">
        <p14:creationId xmlns:p14="http://schemas.microsoft.com/office/powerpoint/2010/main" val="53998577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5" y="221218"/>
            <a:ext cx="7780020" cy="246221"/>
          </a:xfrm>
          <a:ln w="19050">
            <a:solidFill>
              <a:srgbClr val="92D050"/>
            </a:solidFill>
          </a:ln>
        </p:spPr>
        <p:txBody>
          <a:bodyPr wrap="square" lIns="0" tIns="0" rIns="0" bIns="0">
            <a:spAutoFit/>
          </a:bodyPr>
          <a:lstStyle/>
          <a:p>
            <a:r>
              <a:rPr lang="en-IN" sz="1600" dirty="0"/>
              <a:t> </a:t>
            </a:r>
            <a:r>
              <a:rPr lang="en-IN" sz="1600" dirty="0" smtClean="0"/>
              <a:t>Setup the Alerts</a:t>
            </a:r>
            <a:endParaRPr lang="en-IN" sz="1600" dirty="0"/>
          </a:p>
        </p:txBody>
      </p:sp>
      <p:sp>
        <p:nvSpPr>
          <p:cNvPr id="4" name="Date Placeholder 3"/>
          <p:cNvSpPr>
            <a:spLocks noGrp="1"/>
          </p:cNvSpPr>
          <p:nvPr>
            <p:ph type="dt" sz="half" idx="6"/>
          </p:nvPr>
        </p:nvSpPr>
        <p:spPr/>
        <p:txBody>
          <a:bodyPr/>
          <a:lstStyle/>
          <a:p>
            <a:pPr marL="12700">
              <a:lnSpc>
                <a:spcPct val="100000"/>
              </a:lnSpc>
              <a:spcBef>
                <a:spcPts val="85"/>
              </a:spcBef>
            </a:pPr>
            <a:endParaRPr lang="en-IN" spc="-10" dirty="0"/>
          </a:p>
        </p:txBody>
      </p:sp>
      <p:sp>
        <p:nvSpPr>
          <p:cNvPr id="7" name="Title 1"/>
          <p:cNvSpPr txBox="1">
            <a:spLocks/>
          </p:cNvSpPr>
          <p:nvPr/>
        </p:nvSpPr>
        <p:spPr>
          <a:xfrm>
            <a:off x="228492" y="2991629"/>
            <a:ext cx="7780020" cy="246221"/>
          </a:xfrm>
          <a:prstGeom prst="rect">
            <a:avLst/>
          </a:prstGeom>
          <a:ln w="19050">
            <a:solidFill>
              <a:srgbClr val="92D050"/>
            </a:solidFill>
          </a:ln>
        </p:spPr>
        <p:txBody>
          <a:bodyPr wrap="square" lIns="0" tIns="0" rIns="0" bIns="0">
            <a:spAutoFit/>
          </a:bodyPr>
          <a:lstStyle>
            <a:lvl1pPr>
              <a:defRPr sz="2800" b="1" i="0">
                <a:solidFill>
                  <a:srgbClr val="2841F9"/>
                </a:solidFill>
                <a:latin typeface="Open Sans"/>
                <a:ea typeface="+mj-ea"/>
                <a:cs typeface="Open Sans"/>
              </a:defRPr>
            </a:lvl1pPr>
          </a:lstStyle>
          <a:p>
            <a:r>
              <a:rPr lang="en-IN" sz="1600" dirty="0" smtClean="0"/>
              <a:t> Make Data Driven Decisions</a:t>
            </a:r>
            <a:endParaRPr lang="en-IN" sz="1600" dirty="0"/>
          </a:p>
        </p:txBody>
      </p:sp>
      <p:pic>
        <p:nvPicPr>
          <p:cNvPr id="3" name="Picture 2"/>
          <p:cNvPicPr>
            <a:picLocks noChangeAspect="1"/>
          </p:cNvPicPr>
          <p:nvPr/>
        </p:nvPicPr>
        <p:blipFill>
          <a:blip r:embed="rId2"/>
          <a:stretch>
            <a:fillRect/>
          </a:stretch>
        </p:blipFill>
        <p:spPr>
          <a:xfrm>
            <a:off x="107917" y="567099"/>
            <a:ext cx="8021169" cy="2229161"/>
          </a:xfrm>
          <a:prstGeom prst="rect">
            <a:avLst/>
          </a:prstGeom>
        </p:spPr>
      </p:pic>
      <p:pic>
        <p:nvPicPr>
          <p:cNvPr id="8" name="Picture 7"/>
          <p:cNvPicPr>
            <a:picLocks noChangeAspect="1"/>
          </p:cNvPicPr>
          <p:nvPr/>
        </p:nvPicPr>
        <p:blipFill>
          <a:blip r:embed="rId3"/>
          <a:stretch>
            <a:fillRect/>
          </a:stretch>
        </p:blipFill>
        <p:spPr>
          <a:xfrm>
            <a:off x="228492" y="3237850"/>
            <a:ext cx="6773220" cy="1543265"/>
          </a:xfrm>
          <a:prstGeom prst="rect">
            <a:avLst/>
          </a:prstGeom>
        </p:spPr>
      </p:pic>
      <p:pic>
        <p:nvPicPr>
          <p:cNvPr id="9" name="Picture 8"/>
          <p:cNvPicPr>
            <a:picLocks noChangeAspect="1"/>
          </p:cNvPicPr>
          <p:nvPr/>
        </p:nvPicPr>
        <p:blipFill>
          <a:blip r:embed="rId4"/>
          <a:stretch>
            <a:fillRect/>
          </a:stretch>
        </p:blipFill>
        <p:spPr>
          <a:xfrm flipV="1">
            <a:off x="0" y="4781550"/>
            <a:ext cx="9144000" cy="361950"/>
          </a:xfrm>
          <a:prstGeom prst="rect">
            <a:avLst/>
          </a:prstGeom>
        </p:spPr>
      </p:pic>
    </p:spTree>
    <p:extLst>
      <p:ext uri="{BB962C8B-B14F-4D97-AF65-F5344CB8AC3E}">
        <p14:creationId xmlns:p14="http://schemas.microsoft.com/office/powerpoint/2010/main" val="284928599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34351" y="281225"/>
            <a:ext cx="7066915" cy="452120"/>
          </a:xfrm>
          <a:prstGeom prst="rect">
            <a:avLst/>
          </a:prstGeom>
        </p:spPr>
        <p:txBody>
          <a:bodyPr vert="horz" wrap="square" lIns="0" tIns="12700" rIns="0" bIns="0" rtlCol="0">
            <a:spAutoFit/>
          </a:bodyPr>
          <a:lstStyle/>
          <a:p>
            <a:pPr marL="12700">
              <a:lnSpc>
                <a:spcPct val="100000"/>
              </a:lnSpc>
              <a:spcBef>
                <a:spcPts val="100"/>
              </a:spcBef>
            </a:pPr>
            <a:r>
              <a:rPr dirty="0"/>
              <a:t>“Nines”</a:t>
            </a:r>
            <a:r>
              <a:rPr spc="-35" dirty="0"/>
              <a:t> </a:t>
            </a:r>
            <a:r>
              <a:rPr dirty="0"/>
              <a:t>cost</a:t>
            </a:r>
            <a:r>
              <a:rPr spc="-30" dirty="0"/>
              <a:t> </a:t>
            </a:r>
            <a:r>
              <a:rPr dirty="0"/>
              <a:t>money</a:t>
            </a:r>
            <a:r>
              <a:rPr spc="-35" dirty="0"/>
              <a:t> </a:t>
            </a:r>
            <a:r>
              <a:rPr dirty="0"/>
              <a:t>and</a:t>
            </a:r>
            <a:r>
              <a:rPr spc="-30" dirty="0"/>
              <a:t> </a:t>
            </a:r>
            <a:r>
              <a:rPr dirty="0"/>
              <a:t>add</a:t>
            </a:r>
            <a:r>
              <a:rPr spc="-35" dirty="0"/>
              <a:t> </a:t>
            </a:r>
            <a:r>
              <a:rPr spc="-10" dirty="0"/>
              <a:t>complexity</a:t>
            </a:r>
          </a:p>
        </p:txBody>
      </p:sp>
      <p:graphicFrame>
        <p:nvGraphicFramePr>
          <p:cNvPr id="3" name="object 3"/>
          <p:cNvGraphicFramePr>
            <a:graphicFrameLocks noGrp="1"/>
          </p:cNvGraphicFramePr>
          <p:nvPr/>
        </p:nvGraphicFramePr>
        <p:xfrm>
          <a:off x="0" y="710837"/>
          <a:ext cx="4253865" cy="3863975"/>
        </p:xfrm>
        <a:graphic>
          <a:graphicData uri="http://schemas.openxmlformats.org/drawingml/2006/table">
            <a:tbl>
              <a:tblPr firstRow="1" bandRow="1">
                <a:tableStyleId>{2D5ABB26-0587-4C30-8999-92F81FD0307C}</a:tableStyleId>
              </a:tblPr>
              <a:tblGrid>
                <a:gridCol w="978535"/>
                <a:gridCol w="1244600"/>
                <a:gridCol w="2030730"/>
              </a:tblGrid>
              <a:tr h="381000">
                <a:tc gridSpan="3">
                  <a:txBody>
                    <a:bodyPr/>
                    <a:lstStyle/>
                    <a:p>
                      <a:pPr algn="ctr">
                        <a:lnSpc>
                          <a:spcPct val="100000"/>
                        </a:lnSpc>
                        <a:spcBef>
                          <a:spcPts val="625"/>
                        </a:spcBef>
                      </a:pPr>
                      <a:r>
                        <a:rPr sz="1200" dirty="0">
                          <a:latin typeface="Arial"/>
                          <a:cs typeface="Arial"/>
                        </a:rPr>
                        <a:t>Availability</a:t>
                      </a:r>
                      <a:r>
                        <a:rPr sz="1200" spc="-50" dirty="0">
                          <a:latin typeface="Arial"/>
                          <a:cs typeface="Arial"/>
                        </a:rPr>
                        <a:t> </a:t>
                      </a:r>
                      <a:r>
                        <a:rPr sz="1200" spc="-20" dirty="0">
                          <a:latin typeface="Arial"/>
                          <a:cs typeface="Arial"/>
                        </a:rPr>
                        <a:t>Table</a:t>
                      </a:r>
                      <a:endParaRPr sz="1200">
                        <a:latin typeface="Arial"/>
                        <a:cs typeface="Arial"/>
                      </a:endParaRPr>
                    </a:p>
                  </a:txBody>
                  <a:tcPr marL="0" marR="0" marT="7937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hMerge="1">
                  <a:txBody>
                    <a:bodyPr/>
                    <a:lstStyle/>
                    <a:p>
                      <a:endParaRPr/>
                    </a:p>
                  </a:txBody>
                  <a:tcPr marL="0" marR="0" marT="0" marB="0"/>
                </a:tc>
                <a:tc hMerge="1">
                  <a:txBody>
                    <a:bodyPr/>
                    <a:lstStyle/>
                    <a:p>
                      <a:endParaRPr/>
                    </a:p>
                  </a:txBody>
                  <a:tcPr marL="0" marR="0" marT="0" marB="0"/>
                </a:tc>
              </a:tr>
              <a:tr h="544195">
                <a:tc>
                  <a:txBody>
                    <a:bodyPr/>
                    <a:lstStyle/>
                    <a:p>
                      <a:pPr marL="85725">
                        <a:lnSpc>
                          <a:spcPct val="100000"/>
                        </a:lnSpc>
                        <a:spcBef>
                          <a:spcPts val="625"/>
                        </a:spcBef>
                      </a:pPr>
                      <a:r>
                        <a:rPr sz="1200" spc="-20" dirty="0">
                          <a:latin typeface="Arial"/>
                          <a:cs typeface="Arial"/>
                        </a:rPr>
                        <a:t>Target</a:t>
                      </a:r>
                      <a:r>
                        <a:rPr sz="1200" spc="-50" dirty="0">
                          <a:latin typeface="Arial"/>
                          <a:cs typeface="Arial"/>
                        </a:rPr>
                        <a:t> </a:t>
                      </a:r>
                      <a:r>
                        <a:rPr sz="1200" spc="-25" dirty="0">
                          <a:latin typeface="Arial"/>
                          <a:cs typeface="Arial"/>
                        </a:rPr>
                        <a:t>SLO</a:t>
                      </a:r>
                      <a:endParaRPr sz="1200">
                        <a:latin typeface="Arial"/>
                        <a:cs typeface="Arial"/>
                      </a:endParaRPr>
                    </a:p>
                  </a:txBody>
                  <a:tcPr marL="0" marR="0" marT="7937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marR="202565">
                        <a:lnSpc>
                          <a:spcPts val="1430"/>
                        </a:lnSpc>
                        <a:spcBef>
                          <a:spcPts val="680"/>
                        </a:spcBef>
                      </a:pPr>
                      <a:r>
                        <a:rPr sz="1200" dirty="0">
                          <a:latin typeface="Arial"/>
                          <a:cs typeface="Arial"/>
                        </a:rPr>
                        <a:t>Error</a:t>
                      </a:r>
                      <a:r>
                        <a:rPr sz="1200" spc="-20" dirty="0">
                          <a:latin typeface="Arial"/>
                          <a:cs typeface="Arial"/>
                        </a:rPr>
                        <a:t> </a:t>
                      </a:r>
                      <a:r>
                        <a:rPr sz="1200" dirty="0">
                          <a:latin typeface="Arial"/>
                          <a:cs typeface="Arial"/>
                        </a:rPr>
                        <a:t>Budget</a:t>
                      </a:r>
                      <a:r>
                        <a:rPr sz="1200" spc="-15" dirty="0">
                          <a:latin typeface="Arial"/>
                          <a:cs typeface="Arial"/>
                        </a:rPr>
                        <a:t> </a:t>
                      </a:r>
                      <a:r>
                        <a:rPr sz="1200" spc="-50" dirty="0">
                          <a:latin typeface="Arial"/>
                          <a:cs typeface="Arial"/>
                        </a:rPr>
                        <a:t>/ </a:t>
                      </a:r>
                      <a:r>
                        <a:rPr sz="1200" dirty="0">
                          <a:latin typeface="Arial"/>
                          <a:cs typeface="Arial"/>
                        </a:rPr>
                        <a:t>30</a:t>
                      </a:r>
                      <a:r>
                        <a:rPr sz="1200" spc="-10" dirty="0">
                          <a:latin typeface="Arial"/>
                          <a:cs typeface="Arial"/>
                        </a:rPr>
                        <a:t> </a:t>
                      </a:r>
                      <a:r>
                        <a:rPr sz="1200" spc="-20" dirty="0">
                          <a:latin typeface="Arial"/>
                          <a:cs typeface="Arial"/>
                        </a:rPr>
                        <a:t>days</a:t>
                      </a:r>
                      <a:endParaRPr sz="1200">
                        <a:latin typeface="Arial"/>
                        <a:cs typeface="Arial"/>
                      </a:endParaRPr>
                    </a:p>
                  </a:txBody>
                  <a:tcPr marL="0" marR="0" marT="8636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25"/>
                        </a:spcBef>
                      </a:pPr>
                      <a:r>
                        <a:rPr sz="1200" spc="-10" dirty="0">
                          <a:latin typeface="Arial"/>
                          <a:cs typeface="Arial"/>
                        </a:rPr>
                        <a:t>Requires</a:t>
                      </a:r>
                      <a:endParaRPr sz="1200">
                        <a:latin typeface="Arial"/>
                        <a:cs typeface="Arial"/>
                      </a:endParaRPr>
                    </a:p>
                  </a:txBody>
                  <a:tcPr marL="0" marR="0" marT="7937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r>
              <a:tr h="544195">
                <a:tc>
                  <a:txBody>
                    <a:bodyPr/>
                    <a:lstStyle/>
                    <a:p>
                      <a:pPr marL="85725">
                        <a:lnSpc>
                          <a:spcPct val="100000"/>
                        </a:lnSpc>
                        <a:spcBef>
                          <a:spcPts val="625"/>
                        </a:spcBef>
                      </a:pPr>
                      <a:r>
                        <a:rPr sz="1200" dirty="0">
                          <a:latin typeface="Arial"/>
                          <a:cs typeface="Arial"/>
                        </a:rPr>
                        <a:t>99.999</a:t>
                      </a:r>
                      <a:r>
                        <a:rPr sz="1200" spc="-30" dirty="0">
                          <a:latin typeface="Arial"/>
                          <a:cs typeface="Arial"/>
                        </a:rPr>
                        <a:t> </a:t>
                      </a:r>
                      <a:r>
                        <a:rPr sz="1200" spc="-50" dirty="0">
                          <a:latin typeface="Arial"/>
                          <a:cs typeface="Arial"/>
                        </a:rPr>
                        <a:t>%</a:t>
                      </a:r>
                      <a:endParaRPr sz="1200">
                        <a:latin typeface="Arial"/>
                        <a:cs typeface="Arial"/>
                      </a:endParaRPr>
                    </a:p>
                  </a:txBody>
                  <a:tcPr marL="0" marR="0" marT="7937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marR="304165">
                        <a:lnSpc>
                          <a:spcPts val="1430"/>
                        </a:lnSpc>
                        <a:spcBef>
                          <a:spcPts val="680"/>
                        </a:spcBef>
                      </a:pPr>
                      <a:r>
                        <a:rPr sz="1200" dirty="0">
                          <a:latin typeface="Arial"/>
                          <a:cs typeface="Arial"/>
                        </a:rPr>
                        <a:t>0.43</a:t>
                      </a:r>
                      <a:r>
                        <a:rPr sz="1200" spc="-20" dirty="0">
                          <a:latin typeface="Arial"/>
                          <a:cs typeface="Arial"/>
                        </a:rPr>
                        <a:t> </a:t>
                      </a:r>
                      <a:r>
                        <a:rPr sz="1200" dirty="0">
                          <a:latin typeface="Arial"/>
                          <a:cs typeface="Arial"/>
                        </a:rPr>
                        <a:t>min</a:t>
                      </a:r>
                      <a:r>
                        <a:rPr sz="1200" spc="-15" dirty="0">
                          <a:latin typeface="Arial"/>
                          <a:cs typeface="Arial"/>
                        </a:rPr>
                        <a:t> </a:t>
                      </a:r>
                      <a:r>
                        <a:rPr sz="1200" spc="-25" dirty="0">
                          <a:latin typeface="Arial"/>
                          <a:cs typeface="Arial"/>
                        </a:rPr>
                        <a:t>(25 </a:t>
                      </a:r>
                      <a:r>
                        <a:rPr sz="1200" spc="-20" dirty="0">
                          <a:latin typeface="Arial"/>
                          <a:cs typeface="Arial"/>
                        </a:rPr>
                        <a:t>sec)</a:t>
                      </a:r>
                      <a:endParaRPr sz="1200">
                        <a:latin typeface="Arial"/>
                        <a:cs typeface="Arial"/>
                      </a:endParaRPr>
                    </a:p>
                  </a:txBody>
                  <a:tcPr marL="0" marR="0" marT="8636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25"/>
                        </a:spcBef>
                      </a:pPr>
                      <a:r>
                        <a:rPr sz="1200" dirty="0">
                          <a:latin typeface="Arial"/>
                          <a:cs typeface="Arial"/>
                        </a:rPr>
                        <a:t>Automated</a:t>
                      </a:r>
                      <a:r>
                        <a:rPr sz="1200" spc="-45" dirty="0">
                          <a:latin typeface="Arial"/>
                          <a:cs typeface="Arial"/>
                        </a:rPr>
                        <a:t> </a:t>
                      </a:r>
                      <a:r>
                        <a:rPr sz="1200" spc="-10" dirty="0">
                          <a:latin typeface="Arial"/>
                          <a:cs typeface="Arial"/>
                        </a:rPr>
                        <a:t>failover</a:t>
                      </a:r>
                      <a:endParaRPr sz="1200">
                        <a:latin typeface="Arial"/>
                        <a:cs typeface="Arial"/>
                      </a:endParaRPr>
                    </a:p>
                  </a:txBody>
                  <a:tcPr marL="0" marR="0" marT="7937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r>
              <a:tr h="381000">
                <a:tc>
                  <a:txBody>
                    <a:bodyPr/>
                    <a:lstStyle/>
                    <a:p>
                      <a:pPr marL="85725">
                        <a:lnSpc>
                          <a:spcPct val="100000"/>
                        </a:lnSpc>
                        <a:spcBef>
                          <a:spcPts val="625"/>
                        </a:spcBef>
                      </a:pPr>
                      <a:r>
                        <a:rPr sz="1200" dirty="0">
                          <a:latin typeface="Arial"/>
                          <a:cs typeface="Arial"/>
                        </a:rPr>
                        <a:t>99.99</a:t>
                      </a:r>
                      <a:r>
                        <a:rPr sz="1200" spc="-25" dirty="0">
                          <a:latin typeface="Arial"/>
                          <a:cs typeface="Arial"/>
                        </a:rPr>
                        <a:t> </a:t>
                      </a:r>
                      <a:r>
                        <a:rPr sz="1200" spc="-50" dirty="0">
                          <a:latin typeface="Arial"/>
                          <a:cs typeface="Arial"/>
                        </a:rPr>
                        <a:t>%</a:t>
                      </a:r>
                      <a:endParaRPr sz="1200">
                        <a:latin typeface="Arial"/>
                        <a:cs typeface="Arial"/>
                      </a:endParaRPr>
                    </a:p>
                  </a:txBody>
                  <a:tcPr marL="0" marR="0" marT="7937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25"/>
                        </a:spcBef>
                      </a:pPr>
                      <a:r>
                        <a:rPr sz="1200" dirty="0">
                          <a:latin typeface="Arial"/>
                          <a:cs typeface="Arial"/>
                        </a:rPr>
                        <a:t>4.32</a:t>
                      </a:r>
                      <a:r>
                        <a:rPr sz="1200" spc="-20" dirty="0">
                          <a:latin typeface="Arial"/>
                          <a:cs typeface="Arial"/>
                        </a:rPr>
                        <a:t> </a:t>
                      </a:r>
                      <a:r>
                        <a:rPr sz="1200" spc="-25" dirty="0">
                          <a:latin typeface="Arial"/>
                          <a:cs typeface="Arial"/>
                        </a:rPr>
                        <a:t>min</a:t>
                      </a:r>
                      <a:endParaRPr sz="1200">
                        <a:latin typeface="Arial"/>
                        <a:cs typeface="Arial"/>
                      </a:endParaRPr>
                    </a:p>
                  </a:txBody>
                  <a:tcPr marL="0" marR="0" marT="7937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25"/>
                        </a:spcBef>
                      </a:pPr>
                      <a:r>
                        <a:rPr sz="1200" dirty="0">
                          <a:latin typeface="Arial"/>
                          <a:cs typeface="Arial"/>
                        </a:rPr>
                        <a:t>Automated</a:t>
                      </a:r>
                      <a:r>
                        <a:rPr sz="1200" spc="-45" dirty="0">
                          <a:latin typeface="Arial"/>
                          <a:cs typeface="Arial"/>
                        </a:rPr>
                        <a:t> </a:t>
                      </a:r>
                      <a:r>
                        <a:rPr sz="1200" spc="-10" dirty="0">
                          <a:latin typeface="Arial"/>
                          <a:cs typeface="Arial"/>
                        </a:rPr>
                        <a:t>rollback</a:t>
                      </a:r>
                      <a:endParaRPr sz="1200">
                        <a:latin typeface="Arial"/>
                        <a:cs typeface="Arial"/>
                      </a:endParaRPr>
                    </a:p>
                  </a:txBody>
                  <a:tcPr marL="0" marR="0" marT="7937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r>
              <a:tr h="381000">
                <a:tc>
                  <a:txBody>
                    <a:bodyPr/>
                    <a:lstStyle/>
                    <a:p>
                      <a:pPr marL="85725">
                        <a:lnSpc>
                          <a:spcPct val="100000"/>
                        </a:lnSpc>
                        <a:spcBef>
                          <a:spcPts val="625"/>
                        </a:spcBef>
                      </a:pPr>
                      <a:r>
                        <a:rPr sz="1200" dirty="0">
                          <a:latin typeface="Arial"/>
                          <a:cs typeface="Arial"/>
                        </a:rPr>
                        <a:t>99.95</a:t>
                      </a:r>
                      <a:r>
                        <a:rPr sz="1200" spc="-25" dirty="0">
                          <a:latin typeface="Arial"/>
                          <a:cs typeface="Arial"/>
                        </a:rPr>
                        <a:t> </a:t>
                      </a:r>
                      <a:r>
                        <a:rPr sz="1200" spc="-50" dirty="0">
                          <a:latin typeface="Arial"/>
                          <a:cs typeface="Arial"/>
                        </a:rPr>
                        <a:t>%</a:t>
                      </a:r>
                      <a:endParaRPr sz="1200">
                        <a:latin typeface="Arial"/>
                        <a:cs typeface="Arial"/>
                      </a:endParaRPr>
                    </a:p>
                  </a:txBody>
                  <a:tcPr marL="0" marR="0" marT="7937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25"/>
                        </a:spcBef>
                      </a:pPr>
                      <a:r>
                        <a:rPr sz="1200" dirty="0">
                          <a:latin typeface="Arial"/>
                          <a:cs typeface="Arial"/>
                        </a:rPr>
                        <a:t>21.6</a:t>
                      </a:r>
                      <a:r>
                        <a:rPr sz="1200" spc="-20" dirty="0">
                          <a:latin typeface="Arial"/>
                          <a:cs typeface="Arial"/>
                        </a:rPr>
                        <a:t> </a:t>
                      </a:r>
                      <a:r>
                        <a:rPr sz="1200" spc="-25" dirty="0">
                          <a:latin typeface="Arial"/>
                          <a:cs typeface="Arial"/>
                        </a:rPr>
                        <a:t>min</a:t>
                      </a:r>
                      <a:endParaRPr sz="1200">
                        <a:latin typeface="Arial"/>
                        <a:cs typeface="Arial"/>
                      </a:endParaRPr>
                    </a:p>
                  </a:txBody>
                  <a:tcPr marL="0" marR="0" marT="7937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25"/>
                        </a:spcBef>
                      </a:pPr>
                      <a:r>
                        <a:rPr sz="1200" dirty="0">
                          <a:latin typeface="Arial"/>
                          <a:cs typeface="Arial"/>
                        </a:rPr>
                        <a:t>Automated</a:t>
                      </a:r>
                      <a:r>
                        <a:rPr sz="1200" spc="-45" dirty="0">
                          <a:latin typeface="Arial"/>
                          <a:cs typeface="Arial"/>
                        </a:rPr>
                        <a:t> </a:t>
                      </a:r>
                      <a:r>
                        <a:rPr sz="1200" spc="-10" dirty="0">
                          <a:latin typeface="Arial"/>
                          <a:cs typeface="Arial"/>
                        </a:rPr>
                        <a:t>rollback</a:t>
                      </a:r>
                      <a:endParaRPr sz="1200">
                        <a:latin typeface="Arial"/>
                        <a:cs typeface="Arial"/>
                      </a:endParaRPr>
                    </a:p>
                  </a:txBody>
                  <a:tcPr marL="0" marR="0" marT="7937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r>
              <a:tr h="544195">
                <a:tc>
                  <a:txBody>
                    <a:bodyPr/>
                    <a:lstStyle/>
                    <a:p>
                      <a:pPr marL="85725">
                        <a:lnSpc>
                          <a:spcPct val="100000"/>
                        </a:lnSpc>
                        <a:spcBef>
                          <a:spcPts val="625"/>
                        </a:spcBef>
                      </a:pPr>
                      <a:r>
                        <a:rPr sz="1200" dirty="0">
                          <a:latin typeface="Arial"/>
                          <a:cs typeface="Arial"/>
                        </a:rPr>
                        <a:t>99.9</a:t>
                      </a:r>
                      <a:r>
                        <a:rPr sz="1200" spc="-20" dirty="0">
                          <a:latin typeface="Arial"/>
                          <a:cs typeface="Arial"/>
                        </a:rPr>
                        <a:t> </a:t>
                      </a:r>
                      <a:r>
                        <a:rPr sz="1200" spc="-50" dirty="0">
                          <a:latin typeface="Arial"/>
                          <a:cs typeface="Arial"/>
                        </a:rPr>
                        <a:t>%</a:t>
                      </a:r>
                      <a:endParaRPr sz="1200">
                        <a:latin typeface="Arial"/>
                        <a:cs typeface="Arial"/>
                      </a:endParaRPr>
                    </a:p>
                  </a:txBody>
                  <a:tcPr marL="0" marR="0" marT="7937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25"/>
                        </a:spcBef>
                      </a:pPr>
                      <a:r>
                        <a:rPr sz="1200" dirty="0">
                          <a:latin typeface="Arial"/>
                          <a:cs typeface="Arial"/>
                        </a:rPr>
                        <a:t>43.2</a:t>
                      </a:r>
                      <a:r>
                        <a:rPr sz="1200" spc="-20" dirty="0">
                          <a:latin typeface="Arial"/>
                          <a:cs typeface="Arial"/>
                        </a:rPr>
                        <a:t> </a:t>
                      </a:r>
                      <a:r>
                        <a:rPr sz="1200" spc="-25" dirty="0">
                          <a:latin typeface="Arial"/>
                          <a:cs typeface="Arial"/>
                        </a:rPr>
                        <a:t>min</a:t>
                      </a:r>
                      <a:endParaRPr sz="1200">
                        <a:latin typeface="Arial"/>
                        <a:cs typeface="Arial"/>
                      </a:endParaRPr>
                    </a:p>
                  </a:txBody>
                  <a:tcPr marL="0" marR="0" marT="7937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marR="354330">
                        <a:lnSpc>
                          <a:spcPts val="1430"/>
                        </a:lnSpc>
                        <a:spcBef>
                          <a:spcPts val="680"/>
                        </a:spcBef>
                      </a:pPr>
                      <a:r>
                        <a:rPr sz="1200" spc="-10" dirty="0">
                          <a:latin typeface="Arial"/>
                          <a:cs typeface="Arial"/>
                        </a:rPr>
                        <a:t>Comprehensive </a:t>
                      </a:r>
                      <a:r>
                        <a:rPr sz="1200" dirty="0">
                          <a:latin typeface="Arial"/>
                          <a:cs typeface="Arial"/>
                        </a:rPr>
                        <a:t>monitoring,</a:t>
                      </a:r>
                      <a:r>
                        <a:rPr sz="1200" spc="-30" dirty="0">
                          <a:latin typeface="Arial"/>
                          <a:cs typeface="Arial"/>
                        </a:rPr>
                        <a:t> </a:t>
                      </a:r>
                      <a:r>
                        <a:rPr sz="1200" dirty="0">
                          <a:latin typeface="Arial"/>
                          <a:cs typeface="Arial"/>
                        </a:rPr>
                        <a:t>24/7</a:t>
                      </a:r>
                      <a:r>
                        <a:rPr sz="1200" spc="-30" dirty="0">
                          <a:latin typeface="Arial"/>
                          <a:cs typeface="Arial"/>
                        </a:rPr>
                        <a:t> </a:t>
                      </a:r>
                      <a:r>
                        <a:rPr sz="1200" spc="-10" dirty="0">
                          <a:latin typeface="Arial"/>
                          <a:cs typeface="Arial"/>
                        </a:rPr>
                        <a:t>on-</a:t>
                      </a:r>
                      <a:r>
                        <a:rPr sz="1200" spc="-20" dirty="0">
                          <a:latin typeface="Arial"/>
                          <a:cs typeface="Arial"/>
                        </a:rPr>
                        <a:t>call</a:t>
                      </a:r>
                      <a:endParaRPr sz="1200">
                        <a:latin typeface="Arial"/>
                        <a:cs typeface="Arial"/>
                      </a:endParaRPr>
                    </a:p>
                  </a:txBody>
                  <a:tcPr marL="0" marR="0" marT="8636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r>
              <a:tr h="544195">
                <a:tc>
                  <a:txBody>
                    <a:bodyPr/>
                    <a:lstStyle/>
                    <a:p>
                      <a:pPr marL="85725">
                        <a:lnSpc>
                          <a:spcPct val="100000"/>
                        </a:lnSpc>
                        <a:spcBef>
                          <a:spcPts val="625"/>
                        </a:spcBef>
                      </a:pPr>
                      <a:r>
                        <a:rPr sz="1200" spc="-10" dirty="0">
                          <a:latin typeface="Arial"/>
                          <a:cs typeface="Arial"/>
                        </a:rPr>
                        <a:t>99.5%</a:t>
                      </a:r>
                      <a:endParaRPr sz="1200">
                        <a:latin typeface="Arial"/>
                        <a:cs typeface="Arial"/>
                      </a:endParaRPr>
                    </a:p>
                  </a:txBody>
                  <a:tcPr marL="0" marR="0" marT="7937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25"/>
                        </a:spcBef>
                      </a:pPr>
                      <a:r>
                        <a:rPr sz="1200" dirty="0">
                          <a:latin typeface="Arial"/>
                          <a:cs typeface="Arial"/>
                        </a:rPr>
                        <a:t>216</a:t>
                      </a:r>
                      <a:r>
                        <a:rPr sz="1200" spc="-25" dirty="0">
                          <a:latin typeface="Arial"/>
                          <a:cs typeface="Arial"/>
                        </a:rPr>
                        <a:t> min</a:t>
                      </a:r>
                      <a:endParaRPr sz="1200">
                        <a:latin typeface="Arial"/>
                        <a:cs typeface="Arial"/>
                      </a:endParaRPr>
                    </a:p>
                  </a:txBody>
                  <a:tcPr marL="0" marR="0" marT="7937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marR="354330">
                        <a:lnSpc>
                          <a:spcPts val="1430"/>
                        </a:lnSpc>
                        <a:spcBef>
                          <a:spcPts val="680"/>
                        </a:spcBef>
                      </a:pPr>
                      <a:r>
                        <a:rPr sz="1200" spc="-10" dirty="0">
                          <a:latin typeface="Arial"/>
                          <a:cs typeface="Arial"/>
                        </a:rPr>
                        <a:t>Comprehensive </a:t>
                      </a:r>
                      <a:r>
                        <a:rPr sz="1200" dirty="0">
                          <a:latin typeface="Arial"/>
                          <a:cs typeface="Arial"/>
                        </a:rPr>
                        <a:t>monitoring,</a:t>
                      </a:r>
                      <a:r>
                        <a:rPr sz="1200" spc="-30" dirty="0">
                          <a:latin typeface="Arial"/>
                          <a:cs typeface="Arial"/>
                        </a:rPr>
                        <a:t> </a:t>
                      </a:r>
                      <a:r>
                        <a:rPr sz="1200" dirty="0">
                          <a:latin typeface="Arial"/>
                          <a:cs typeface="Arial"/>
                        </a:rPr>
                        <a:t>24/7</a:t>
                      </a:r>
                      <a:r>
                        <a:rPr sz="1200" spc="-30" dirty="0">
                          <a:latin typeface="Arial"/>
                          <a:cs typeface="Arial"/>
                        </a:rPr>
                        <a:t> </a:t>
                      </a:r>
                      <a:r>
                        <a:rPr sz="1200" spc="-10" dirty="0">
                          <a:latin typeface="Arial"/>
                          <a:cs typeface="Arial"/>
                        </a:rPr>
                        <a:t>on-</a:t>
                      </a:r>
                      <a:r>
                        <a:rPr sz="1200" spc="-20" dirty="0">
                          <a:latin typeface="Arial"/>
                          <a:cs typeface="Arial"/>
                        </a:rPr>
                        <a:t>call</a:t>
                      </a:r>
                      <a:endParaRPr sz="1200">
                        <a:latin typeface="Arial"/>
                        <a:cs typeface="Arial"/>
                      </a:endParaRPr>
                    </a:p>
                  </a:txBody>
                  <a:tcPr marL="0" marR="0" marT="8636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r>
              <a:tr h="544195">
                <a:tc>
                  <a:txBody>
                    <a:bodyPr/>
                    <a:lstStyle/>
                    <a:p>
                      <a:pPr marL="85725">
                        <a:lnSpc>
                          <a:spcPct val="100000"/>
                        </a:lnSpc>
                        <a:spcBef>
                          <a:spcPts val="625"/>
                        </a:spcBef>
                      </a:pPr>
                      <a:r>
                        <a:rPr sz="1200" dirty="0">
                          <a:latin typeface="Arial"/>
                          <a:cs typeface="Arial"/>
                        </a:rPr>
                        <a:t>99</a:t>
                      </a:r>
                      <a:r>
                        <a:rPr sz="1200" spc="-10" dirty="0">
                          <a:latin typeface="Arial"/>
                          <a:cs typeface="Arial"/>
                        </a:rPr>
                        <a:t> </a:t>
                      </a:r>
                      <a:r>
                        <a:rPr sz="1200" spc="-50" dirty="0">
                          <a:latin typeface="Arial"/>
                          <a:cs typeface="Arial"/>
                        </a:rPr>
                        <a:t>%</a:t>
                      </a:r>
                      <a:endParaRPr sz="1200">
                        <a:latin typeface="Arial"/>
                        <a:cs typeface="Arial"/>
                      </a:endParaRPr>
                    </a:p>
                  </a:txBody>
                  <a:tcPr marL="0" marR="0" marT="7937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25"/>
                        </a:spcBef>
                      </a:pPr>
                      <a:r>
                        <a:rPr sz="1200" dirty="0">
                          <a:latin typeface="Arial"/>
                          <a:cs typeface="Arial"/>
                        </a:rPr>
                        <a:t>432</a:t>
                      </a:r>
                      <a:r>
                        <a:rPr sz="1200" spc="-25" dirty="0">
                          <a:latin typeface="Arial"/>
                          <a:cs typeface="Arial"/>
                        </a:rPr>
                        <a:t> min</a:t>
                      </a:r>
                      <a:endParaRPr sz="1200">
                        <a:latin typeface="Arial"/>
                        <a:cs typeface="Arial"/>
                      </a:endParaRPr>
                    </a:p>
                  </a:txBody>
                  <a:tcPr marL="0" marR="0" marT="7937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marR="844550">
                        <a:lnSpc>
                          <a:spcPts val="1420"/>
                        </a:lnSpc>
                        <a:spcBef>
                          <a:spcPts val="690"/>
                        </a:spcBef>
                      </a:pPr>
                      <a:r>
                        <a:rPr sz="1200" dirty="0">
                          <a:latin typeface="Arial"/>
                          <a:cs typeface="Arial"/>
                        </a:rPr>
                        <a:t>Alerting</a:t>
                      </a:r>
                      <a:r>
                        <a:rPr sz="1200" spc="-30" dirty="0">
                          <a:latin typeface="Arial"/>
                          <a:cs typeface="Arial"/>
                        </a:rPr>
                        <a:t> </a:t>
                      </a:r>
                      <a:r>
                        <a:rPr sz="1200" dirty="0">
                          <a:latin typeface="Arial"/>
                          <a:cs typeface="Arial"/>
                        </a:rPr>
                        <a:t>via</a:t>
                      </a:r>
                      <a:r>
                        <a:rPr sz="1200" spc="-25" dirty="0">
                          <a:latin typeface="Arial"/>
                          <a:cs typeface="Arial"/>
                        </a:rPr>
                        <a:t> </a:t>
                      </a:r>
                      <a:r>
                        <a:rPr sz="1200" spc="-20" dirty="0">
                          <a:latin typeface="Arial"/>
                          <a:cs typeface="Arial"/>
                        </a:rPr>
                        <a:t>user </a:t>
                      </a:r>
                      <a:r>
                        <a:rPr sz="1200" spc="-10" dirty="0">
                          <a:latin typeface="Arial"/>
                          <a:cs typeface="Arial"/>
                        </a:rPr>
                        <a:t>complaints</a:t>
                      </a:r>
                      <a:endParaRPr sz="1200">
                        <a:latin typeface="Arial"/>
                        <a:cs typeface="Arial"/>
                      </a:endParaRPr>
                    </a:p>
                  </a:txBody>
                  <a:tcPr marL="0" marR="0" marT="8763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r>
            </a:tbl>
          </a:graphicData>
        </a:graphic>
      </p:graphicFrame>
      <p:pic>
        <p:nvPicPr>
          <p:cNvPr id="4" name="object 4"/>
          <p:cNvPicPr/>
          <p:nvPr/>
        </p:nvPicPr>
        <p:blipFill>
          <a:blip r:embed="rId2" cstate="print"/>
          <a:stretch>
            <a:fillRect/>
          </a:stretch>
        </p:blipFill>
        <p:spPr>
          <a:xfrm>
            <a:off x="4252850" y="715600"/>
            <a:ext cx="4776024" cy="2068025"/>
          </a:xfrm>
          <a:prstGeom prst="rect">
            <a:avLst/>
          </a:prstGeom>
        </p:spPr>
      </p:pic>
      <p:sp>
        <p:nvSpPr>
          <p:cNvPr id="5" name="object 5"/>
          <p:cNvSpPr txBox="1"/>
          <p:nvPr/>
        </p:nvSpPr>
        <p:spPr>
          <a:xfrm>
            <a:off x="8059700" y="2853805"/>
            <a:ext cx="685165" cy="111125"/>
          </a:xfrm>
          <a:prstGeom prst="rect">
            <a:avLst/>
          </a:prstGeom>
        </p:spPr>
        <p:txBody>
          <a:bodyPr vert="horz" wrap="square" lIns="0" tIns="13970" rIns="0" bIns="0" rtlCol="0">
            <a:spAutoFit/>
          </a:bodyPr>
          <a:lstStyle/>
          <a:p>
            <a:pPr marL="12700">
              <a:lnSpc>
                <a:spcPct val="100000"/>
              </a:lnSpc>
              <a:spcBef>
                <a:spcPts val="110"/>
              </a:spcBef>
            </a:pPr>
            <a:r>
              <a:rPr sz="550" dirty="0">
                <a:latin typeface="Arial"/>
                <a:cs typeface="Arial"/>
              </a:rPr>
              <a:t>Image</a:t>
            </a:r>
            <a:r>
              <a:rPr sz="550" spc="5" dirty="0">
                <a:latin typeface="Arial"/>
                <a:cs typeface="Arial"/>
              </a:rPr>
              <a:t> </a:t>
            </a:r>
            <a:r>
              <a:rPr sz="550" dirty="0">
                <a:latin typeface="Arial"/>
                <a:cs typeface="Arial"/>
              </a:rPr>
              <a:t>credit:</a:t>
            </a:r>
            <a:r>
              <a:rPr sz="550" spc="5" dirty="0">
                <a:latin typeface="Arial"/>
                <a:cs typeface="Arial"/>
              </a:rPr>
              <a:t> </a:t>
            </a:r>
            <a:r>
              <a:rPr sz="550" spc="-10" dirty="0">
                <a:latin typeface="Arial"/>
                <a:cs typeface="Arial"/>
              </a:rPr>
              <a:t>Google</a:t>
            </a:r>
            <a:endParaRPr sz="550">
              <a:latin typeface="Arial"/>
              <a:cs typeface="Arial"/>
            </a:endParaRPr>
          </a:p>
        </p:txBody>
      </p:sp>
      <p:sp>
        <p:nvSpPr>
          <p:cNvPr id="6" name="object 6"/>
          <p:cNvSpPr txBox="1">
            <a:spLocks noGrp="1"/>
          </p:cNvSpPr>
          <p:nvPr>
            <p:ph type="dt" sz="half" idx="6"/>
          </p:nvPr>
        </p:nvSpPr>
        <p:spPr>
          <a:prstGeom prst="rect">
            <a:avLst/>
          </a:prstGeom>
        </p:spPr>
        <p:txBody>
          <a:bodyPr vert="horz" wrap="square" lIns="0" tIns="10795" rIns="0" bIns="0" rtlCol="0">
            <a:spAutoFit/>
          </a:bodyPr>
          <a:lstStyle/>
          <a:p>
            <a:pPr marL="12700">
              <a:lnSpc>
                <a:spcPct val="100000"/>
              </a:lnSpc>
              <a:spcBef>
                <a:spcPts val="85"/>
              </a:spcBef>
            </a:pPr>
            <a:endParaRPr spc="-10" dirty="0"/>
          </a:p>
        </p:txBody>
      </p:sp>
      <p:sp>
        <p:nvSpPr>
          <p:cNvPr id="7" name="object 7"/>
          <p:cNvSpPr txBox="1"/>
          <p:nvPr/>
        </p:nvSpPr>
        <p:spPr>
          <a:xfrm>
            <a:off x="2334349" y="4909124"/>
            <a:ext cx="1309370" cy="153670"/>
          </a:xfrm>
          <a:prstGeom prst="rect">
            <a:avLst/>
          </a:prstGeom>
        </p:spPr>
        <p:txBody>
          <a:bodyPr vert="horz" wrap="square" lIns="0" tIns="10795" rIns="0" bIns="0" rtlCol="0">
            <a:spAutoFit/>
          </a:bodyPr>
          <a:lstStyle/>
          <a:p>
            <a:pPr marL="12700">
              <a:lnSpc>
                <a:spcPct val="100000"/>
              </a:lnSpc>
              <a:spcBef>
                <a:spcPts val="85"/>
              </a:spcBef>
            </a:pPr>
            <a:r>
              <a:rPr sz="800" spc="-10" dirty="0">
                <a:solidFill>
                  <a:srgbClr val="FFFFFF"/>
                </a:solidFill>
                <a:latin typeface="Source Sans Pro"/>
                <a:cs typeface="Source Sans Pro"/>
                <a:hlinkClick r:id="rId3"/>
              </a:rPr>
              <a:t>info@container-solutions.com</a:t>
            </a:r>
            <a:endParaRPr sz="800">
              <a:latin typeface="Source Sans Pro"/>
              <a:cs typeface="Source Sans Pro"/>
            </a:endParaRPr>
          </a:p>
        </p:txBody>
      </p:sp>
      <p:sp>
        <p:nvSpPr>
          <p:cNvPr id="9" name="object 9"/>
          <p:cNvSpPr txBox="1"/>
          <p:nvPr/>
        </p:nvSpPr>
        <p:spPr>
          <a:xfrm>
            <a:off x="7420196" y="4909124"/>
            <a:ext cx="701040" cy="153670"/>
          </a:xfrm>
          <a:prstGeom prst="rect">
            <a:avLst/>
          </a:prstGeom>
        </p:spPr>
        <p:txBody>
          <a:bodyPr vert="horz" wrap="square" lIns="0" tIns="10795" rIns="0" bIns="0" rtlCol="0">
            <a:spAutoFit/>
          </a:bodyPr>
          <a:lstStyle/>
          <a:p>
            <a:pPr marL="12700">
              <a:lnSpc>
                <a:spcPct val="100000"/>
              </a:lnSpc>
              <a:spcBef>
                <a:spcPts val="85"/>
              </a:spcBef>
            </a:pPr>
            <a:r>
              <a:rPr sz="800" spc="-10" dirty="0">
                <a:solidFill>
                  <a:srgbClr val="FFFFFF"/>
                </a:solidFill>
                <a:latin typeface="Source Sans Pro"/>
                <a:cs typeface="Source Sans Pro"/>
              </a:rPr>
              <a:t>@michmueller_</a:t>
            </a:r>
            <a:endParaRPr sz="800">
              <a:latin typeface="Source Sans Pro"/>
              <a:cs typeface="Source Sans Pro"/>
            </a:endParaRPr>
          </a:p>
        </p:txBody>
      </p:sp>
      <p:pic>
        <p:nvPicPr>
          <p:cNvPr id="10" name="Picture 9"/>
          <p:cNvPicPr>
            <a:picLocks noChangeAspect="1"/>
          </p:cNvPicPr>
          <p:nvPr/>
        </p:nvPicPr>
        <p:blipFill>
          <a:blip r:embed="rId4"/>
          <a:stretch>
            <a:fillRect/>
          </a:stretch>
        </p:blipFill>
        <p:spPr>
          <a:xfrm flipV="1">
            <a:off x="0" y="4781550"/>
            <a:ext cx="9144000" cy="361950"/>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6"/>
          </p:nvPr>
        </p:nvSpPr>
        <p:spPr/>
        <p:txBody>
          <a:bodyPr/>
          <a:lstStyle/>
          <a:p>
            <a:pPr marL="12700">
              <a:lnSpc>
                <a:spcPct val="100000"/>
              </a:lnSpc>
              <a:spcBef>
                <a:spcPts val="85"/>
              </a:spcBef>
            </a:pPr>
            <a:endParaRPr lang="en-IN" spc="-10" dirty="0"/>
          </a:p>
        </p:txBody>
      </p:sp>
      <p:pic>
        <p:nvPicPr>
          <p:cNvPr id="3" name="Picture 2"/>
          <p:cNvPicPr>
            <a:picLocks noChangeAspect="1"/>
          </p:cNvPicPr>
          <p:nvPr/>
        </p:nvPicPr>
        <p:blipFill>
          <a:blip r:embed="rId2"/>
          <a:stretch>
            <a:fillRect/>
          </a:stretch>
        </p:blipFill>
        <p:spPr>
          <a:xfrm>
            <a:off x="152400" y="96218"/>
            <a:ext cx="4267200" cy="1693932"/>
          </a:xfrm>
          <a:prstGeom prst="rect">
            <a:avLst/>
          </a:prstGeom>
        </p:spPr>
      </p:pic>
      <p:pic>
        <p:nvPicPr>
          <p:cNvPr id="4" name="Picture 3"/>
          <p:cNvPicPr>
            <a:picLocks noChangeAspect="1"/>
          </p:cNvPicPr>
          <p:nvPr/>
        </p:nvPicPr>
        <p:blipFill>
          <a:blip r:embed="rId3"/>
          <a:stretch>
            <a:fillRect/>
          </a:stretch>
        </p:blipFill>
        <p:spPr>
          <a:xfrm>
            <a:off x="152400" y="1818397"/>
            <a:ext cx="8305800" cy="2993788"/>
          </a:xfrm>
          <a:prstGeom prst="rect">
            <a:avLst/>
          </a:prstGeom>
        </p:spPr>
      </p:pic>
      <p:pic>
        <p:nvPicPr>
          <p:cNvPr id="5" name="Picture 4"/>
          <p:cNvPicPr>
            <a:picLocks noChangeAspect="1"/>
          </p:cNvPicPr>
          <p:nvPr/>
        </p:nvPicPr>
        <p:blipFill>
          <a:blip r:embed="rId4"/>
          <a:stretch>
            <a:fillRect/>
          </a:stretch>
        </p:blipFill>
        <p:spPr>
          <a:xfrm flipV="1">
            <a:off x="0" y="4781550"/>
            <a:ext cx="9144000" cy="361950"/>
          </a:xfrm>
          <a:prstGeom prst="rect">
            <a:avLst/>
          </a:prstGeom>
        </p:spPr>
      </p:pic>
    </p:spTree>
    <p:extLst>
      <p:ext uri="{BB962C8B-B14F-4D97-AF65-F5344CB8AC3E}">
        <p14:creationId xmlns:p14="http://schemas.microsoft.com/office/powerpoint/2010/main" val="3193693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3890" y="132726"/>
            <a:ext cx="7780020" cy="430887"/>
          </a:xfrm>
        </p:spPr>
        <p:txBody>
          <a:bodyPr/>
          <a:lstStyle/>
          <a:p>
            <a:r>
              <a:rPr lang="en-US" dirty="0" smtClean="0"/>
              <a:t>Monitoring </a:t>
            </a:r>
            <a:r>
              <a:rPr lang="en-US" dirty="0"/>
              <a:t>and </a:t>
            </a:r>
            <a:r>
              <a:rPr lang="en-US" dirty="0" smtClean="0"/>
              <a:t>Alerting </a:t>
            </a:r>
            <a:r>
              <a:rPr lang="en-US" dirty="0"/>
              <a:t>aligned with SRE</a:t>
            </a:r>
            <a:endParaRPr lang="en-IN" dirty="0"/>
          </a:p>
        </p:txBody>
      </p:sp>
      <p:sp>
        <p:nvSpPr>
          <p:cNvPr id="3" name="Text Placeholder 2"/>
          <p:cNvSpPr>
            <a:spLocks noGrp="1"/>
          </p:cNvSpPr>
          <p:nvPr>
            <p:ph type="body" idx="1"/>
          </p:nvPr>
        </p:nvSpPr>
        <p:spPr>
          <a:xfrm>
            <a:off x="152400" y="1047750"/>
            <a:ext cx="8763000" cy="3323987"/>
          </a:xfrm>
        </p:spPr>
        <p:txBody>
          <a:bodyPr/>
          <a:lstStyle/>
          <a:p>
            <a:r>
              <a:rPr lang="en-US" dirty="0"/>
              <a:t>Monitoring and alerting aligned with SRE involves using Service Level Indicators (SLIs) and "Service Level Objectives" (SLOs) to track key metrics like latency, error rate, traffic, and saturation (the "Golden Signals") to ensure reliability. </a:t>
            </a:r>
            <a:endParaRPr lang="en-US" dirty="0" smtClean="0"/>
          </a:p>
          <a:p>
            <a:endParaRPr lang="en-US" dirty="0"/>
          </a:p>
          <a:p>
            <a:r>
              <a:rPr lang="en-US" dirty="0" smtClean="0"/>
              <a:t>Alerts </a:t>
            </a:r>
            <a:r>
              <a:rPr lang="en-US" dirty="0"/>
              <a:t>are triggered when these metrics violate SLOs, enabling quick detection and resolution of issues before users are impacted, while also providing insights for long-term performance planning</a:t>
            </a:r>
            <a:endParaRPr lang="en-IN" dirty="0"/>
          </a:p>
        </p:txBody>
      </p:sp>
      <p:sp>
        <p:nvSpPr>
          <p:cNvPr id="4" name="Date Placeholder 3"/>
          <p:cNvSpPr>
            <a:spLocks noGrp="1"/>
          </p:cNvSpPr>
          <p:nvPr>
            <p:ph type="dt" sz="half" idx="6"/>
          </p:nvPr>
        </p:nvSpPr>
        <p:spPr/>
        <p:txBody>
          <a:bodyPr/>
          <a:lstStyle/>
          <a:p>
            <a:pPr marL="12700">
              <a:lnSpc>
                <a:spcPct val="100000"/>
              </a:lnSpc>
              <a:spcBef>
                <a:spcPts val="85"/>
              </a:spcBef>
            </a:pPr>
            <a:endParaRPr lang="en-IN" spc="-10" dirty="0"/>
          </a:p>
        </p:txBody>
      </p:sp>
      <p:pic>
        <p:nvPicPr>
          <p:cNvPr id="5" name="Picture 4"/>
          <p:cNvPicPr>
            <a:picLocks noChangeAspect="1"/>
          </p:cNvPicPr>
          <p:nvPr/>
        </p:nvPicPr>
        <p:blipFill>
          <a:blip r:embed="rId2"/>
          <a:stretch>
            <a:fillRect/>
          </a:stretch>
        </p:blipFill>
        <p:spPr>
          <a:xfrm flipV="1">
            <a:off x="0" y="4781550"/>
            <a:ext cx="9144000" cy="361950"/>
          </a:xfrm>
          <a:prstGeom prst="rect">
            <a:avLst/>
          </a:prstGeom>
        </p:spPr>
      </p:pic>
    </p:spTree>
    <p:extLst>
      <p:ext uri="{BB962C8B-B14F-4D97-AF65-F5344CB8AC3E}">
        <p14:creationId xmlns:p14="http://schemas.microsoft.com/office/powerpoint/2010/main" val="231435276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6"/>
          </p:nvPr>
        </p:nvSpPr>
        <p:spPr/>
        <p:txBody>
          <a:bodyPr/>
          <a:lstStyle/>
          <a:p>
            <a:pPr marL="12700">
              <a:lnSpc>
                <a:spcPct val="100000"/>
              </a:lnSpc>
              <a:spcBef>
                <a:spcPts val="85"/>
              </a:spcBef>
            </a:pPr>
            <a:endParaRPr lang="en-IN" spc="-10" dirty="0"/>
          </a:p>
        </p:txBody>
      </p:sp>
      <p:pic>
        <p:nvPicPr>
          <p:cNvPr id="3" name="Picture 2"/>
          <p:cNvPicPr>
            <a:picLocks noChangeAspect="1"/>
          </p:cNvPicPr>
          <p:nvPr/>
        </p:nvPicPr>
        <p:blipFill>
          <a:blip r:embed="rId2"/>
          <a:stretch>
            <a:fillRect/>
          </a:stretch>
        </p:blipFill>
        <p:spPr>
          <a:xfrm>
            <a:off x="1" y="133350"/>
            <a:ext cx="9067800" cy="4018938"/>
          </a:xfrm>
          <a:prstGeom prst="rect">
            <a:avLst/>
          </a:prstGeom>
        </p:spPr>
      </p:pic>
      <p:pic>
        <p:nvPicPr>
          <p:cNvPr id="6" name="Picture 5"/>
          <p:cNvPicPr>
            <a:picLocks noChangeAspect="1"/>
          </p:cNvPicPr>
          <p:nvPr/>
        </p:nvPicPr>
        <p:blipFill>
          <a:blip r:embed="rId3"/>
          <a:stretch>
            <a:fillRect/>
          </a:stretch>
        </p:blipFill>
        <p:spPr>
          <a:xfrm flipV="1">
            <a:off x="0" y="4781550"/>
            <a:ext cx="9144000" cy="361950"/>
          </a:xfrm>
          <a:prstGeom prst="rect">
            <a:avLst/>
          </a:prstGeom>
        </p:spPr>
      </p:pic>
    </p:spTree>
    <p:extLst>
      <p:ext uri="{BB962C8B-B14F-4D97-AF65-F5344CB8AC3E}">
        <p14:creationId xmlns:p14="http://schemas.microsoft.com/office/powerpoint/2010/main" val="343629397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31531" y="0"/>
            <a:ext cx="8832713" cy="1496676"/>
          </a:xfrm>
          <a:prstGeom prst="rect">
            <a:avLst/>
          </a:prstGeom>
        </p:spPr>
      </p:pic>
      <p:sp>
        <p:nvSpPr>
          <p:cNvPr id="3" name="Text Placeholder 2"/>
          <p:cNvSpPr>
            <a:spLocks noGrp="1"/>
          </p:cNvSpPr>
          <p:nvPr>
            <p:ph type="body" idx="1"/>
          </p:nvPr>
        </p:nvSpPr>
        <p:spPr>
          <a:xfrm>
            <a:off x="309027" y="2038350"/>
            <a:ext cx="8555217" cy="1661993"/>
          </a:xfrm>
        </p:spPr>
        <p:txBody>
          <a:bodyPr/>
          <a:lstStyle/>
          <a:p>
            <a:r>
              <a:rPr lang="en-IN" sz="1200" dirty="0" smtClean="0"/>
              <a:t>Open Link:</a:t>
            </a:r>
            <a:br>
              <a:rPr lang="en-IN" sz="1200" dirty="0" smtClean="0"/>
            </a:br>
            <a:r>
              <a:rPr lang="en-IN" sz="1200" dirty="0" smtClean="0"/>
              <a:t/>
            </a:r>
            <a:br>
              <a:rPr lang="en-IN" sz="1200" dirty="0" smtClean="0"/>
            </a:br>
            <a:r>
              <a:rPr lang="en-IN" sz="1200" dirty="0" smtClean="0"/>
              <a:t>https</a:t>
            </a:r>
            <a:r>
              <a:rPr lang="en-IN" sz="1200" dirty="0"/>
              <a:t>://www.site24x7.com/ads/cloud-monitoring.html?ad_src=google_cloud_monitoring_in&amp;ad_grp=cloud_monitoring&amp;network=g&amp;device=c&amp;keyword=cloud%20infrastructure%20monitoring&amp;campaignid=11483605405&amp;creative=627885353930&amp;matchtype=p&amp;adposition=&amp;placement=&amp;adgroup=112532945455&amp;targetid=kwd-57623829834&amp;location=9198125&amp;gad_source=1&amp;gad_campaignid=11483605405&amp;gbraid=0AAAAAChAObtHRMG6EvHiTSYpboSw_Rg9g&amp;gclid=Cj0KCQjw0Y3HBhCxARIsAN7931XAagAsdytv3xC-Akp7YcYpZ_m83kkEXKyuAoCtNQNTD-mfcNyZ13oaAl8dEALw_wcB</a:t>
            </a:r>
          </a:p>
        </p:txBody>
      </p:sp>
      <p:sp>
        <p:nvSpPr>
          <p:cNvPr id="4" name="Date Placeholder 3"/>
          <p:cNvSpPr>
            <a:spLocks noGrp="1"/>
          </p:cNvSpPr>
          <p:nvPr>
            <p:ph type="dt" sz="half" idx="6"/>
          </p:nvPr>
        </p:nvSpPr>
        <p:spPr/>
        <p:txBody>
          <a:bodyPr/>
          <a:lstStyle/>
          <a:p>
            <a:pPr marL="12700">
              <a:lnSpc>
                <a:spcPct val="100000"/>
              </a:lnSpc>
              <a:spcBef>
                <a:spcPts val="85"/>
              </a:spcBef>
            </a:pPr>
            <a:endParaRPr lang="en-IN" spc="-10" dirty="0"/>
          </a:p>
        </p:txBody>
      </p:sp>
      <p:pic>
        <p:nvPicPr>
          <p:cNvPr id="6" name="Picture 5"/>
          <p:cNvPicPr>
            <a:picLocks noChangeAspect="1"/>
          </p:cNvPicPr>
          <p:nvPr/>
        </p:nvPicPr>
        <p:blipFill>
          <a:blip r:embed="rId3"/>
          <a:stretch>
            <a:fillRect/>
          </a:stretch>
        </p:blipFill>
        <p:spPr>
          <a:xfrm flipV="1">
            <a:off x="0" y="4781550"/>
            <a:ext cx="9144000" cy="361950"/>
          </a:xfrm>
          <a:prstGeom prst="rect">
            <a:avLst/>
          </a:prstGeom>
        </p:spPr>
      </p:pic>
    </p:spTree>
    <p:extLst>
      <p:ext uri="{BB962C8B-B14F-4D97-AF65-F5344CB8AC3E}">
        <p14:creationId xmlns:p14="http://schemas.microsoft.com/office/powerpoint/2010/main" val="27297719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dirty="0"/>
              <a:t>What</a:t>
            </a:r>
            <a:r>
              <a:rPr spc="-40" dirty="0"/>
              <a:t> </a:t>
            </a:r>
            <a:r>
              <a:rPr dirty="0"/>
              <a:t>has</a:t>
            </a:r>
            <a:r>
              <a:rPr spc="-35" dirty="0"/>
              <a:t> </a:t>
            </a:r>
            <a:r>
              <a:rPr dirty="0"/>
              <a:t>SRE</a:t>
            </a:r>
            <a:r>
              <a:rPr spc="-40" dirty="0"/>
              <a:t> </a:t>
            </a:r>
            <a:r>
              <a:rPr dirty="0"/>
              <a:t>to</a:t>
            </a:r>
            <a:r>
              <a:rPr spc="-35" dirty="0"/>
              <a:t> </a:t>
            </a:r>
            <a:r>
              <a:rPr dirty="0"/>
              <a:t>do</a:t>
            </a:r>
            <a:r>
              <a:rPr spc="-40" dirty="0"/>
              <a:t> </a:t>
            </a:r>
            <a:r>
              <a:rPr dirty="0"/>
              <a:t>with</a:t>
            </a:r>
            <a:r>
              <a:rPr spc="-35" dirty="0"/>
              <a:t> </a:t>
            </a:r>
            <a:r>
              <a:rPr dirty="0"/>
              <a:t>Cloud</a:t>
            </a:r>
            <a:r>
              <a:rPr spc="-35" dirty="0"/>
              <a:t> </a:t>
            </a:r>
            <a:r>
              <a:rPr spc="-10" dirty="0"/>
              <a:t>Native</a:t>
            </a:r>
          </a:p>
        </p:txBody>
      </p:sp>
      <p:sp>
        <p:nvSpPr>
          <p:cNvPr id="4" name="object 4"/>
          <p:cNvSpPr txBox="1">
            <a:spLocks noGrp="1"/>
          </p:cNvSpPr>
          <p:nvPr>
            <p:ph type="dt" sz="half" idx="6"/>
          </p:nvPr>
        </p:nvSpPr>
        <p:spPr>
          <a:prstGeom prst="rect">
            <a:avLst/>
          </a:prstGeom>
        </p:spPr>
        <p:txBody>
          <a:bodyPr vert="horz" wrap="square" lIns="0" tIns="10795" rIns="0" bIns="0" rtlCol="0">
            <a:spAutoFit/>
          </a:bodyPr>
          <a:lstStyle/>
          <a:p>
            <a:pPr marL="12700">
              <a:lnSpc>
                <a:spcPct val="100000"/>
              </a:lnSpc>
              <a:spcBef>
                <a:spcPts val="85"/>
              </a:spcBef>
            </a:pPr>
            <a:endParaRPr spc="-10" dirty="0"/>
          </a:p>
        </p:txBody>
      </p:sp>
      <p:sp>
        <p:nvSpPr>
          <p:cNvPr id="5" name="object 5"/>
          <p:cNvSpPr txBox="1"/>
          <p:nvPr/>
        </p:nvSpPr>
        <p:spPr>
          <a:xfrm>
            <a:off x="2334349" y="4909124"/>
            <a:ext cx="1309370" cy="153670"/>
          </a:xfrm>
          <a:prstGeom prst="rect">
            <a:avLst/>
          </a:prstGeom>
        </p:spPr>
        <p:txBody>
          <a:bodyPr vert="horz" wrap="square" lIns="0" tIns="10795" rIns="0" bIns="0" rtlCol="0">
            <a:spAutoFit/>
          </a:bodyPr>
          <a:lstStyle/>
          <a:p>
            <a:pPr marL="12700">
              <a:lnSpc>
                <a:spcPct val="100000"/>
              </a:lnSpc>
              <a:spcBef>
                <a:spcPts val="85"/>
              </a:spcBef>
            </a:pPr>
            <a:r>
              <a:rPr sz="800" spc="-10" dirty="0">
                <a:solidFill>
                  <a:srgbClr val="FFFFFF"/>
                </a:solidFill>
                <a:latin typeface="Source Sans Pro"/>
                <a:cs typeface="Source Sans Pro"/>
                <a:hlinkClick r:id="rId2"/>
              </a:rPr>
              <a:t>info@container-solutions.com</a:t>
            </a:r>
            <a:endParaRPr sz="800">
              <a:latin typeface="Source Sans Pro"/>
              <a:cs typeface="Source Sans Pro"/>
            </a:endParaRPr>
          </a:p>
        </p:txBody>
      </p:sp>
      <p:sp>
        <p:nvSpPr>
          <p:cNvPr id="7" name="object 7"/>
          <p:cNvSpPr txBox="1"/>
          <p:nvPr/>
        </p:nvSpPr>
        <p:spPr>
          <a:xfrm>
            <a:off x="7420196" y="4909124"/>
            <a:ext cx="701040" cy="153670"/>
          </a:xfrm>
          <a:prstGeom prst="rect">
            <a:avLst/>
          </a:prstGeom>
        </p:spPr>
        <p:txBody>
          <a:bodyPr vert="horz" wrap="square" lIns="0" tIns="10795" rIns="0" bIns="0" rtlCol="0">
            <a:spAutoFit/>
          </a:bodyPr>
          <a:lstStyle/>
          <a:p>
            <a:pPr marL="12700">
              <a:lnSpc>
                <a:spcPct val="100000"/>
              </a:lnSpc>
              <a:spcBef>
                <a:spcPts val="85"/>
              </a:spcBef>
            </a:pPr>
            <a:r>
              <a:rPr sz="800" spc="-10" dirty="0">
                <a:solidFill>
                  <a:srgbClr val="FFFFFF"/>
                </a:solidFill>
                <a:latin typeface="Source Sans Pro"/>
                <a:cs typeface="Source Sans Pro"/>
              </a:rPr>
              <a:t>@michmueller_</a:t>
            </a:r>
            <a:endParaRPr sz="800">
              <a:latin typeface="Source Sans Pro"/>
              <a:cs typeface="Source Sans Pro"/>
            </a:endParaRPr>
          </a:p>
        </p:txBody>
      </p:sp>
      <p:sp>
        <p:nvSpPr>
          <p:cNvPr id="3" name="object 3"/>
          <p:cNvSpPr txBox="1"/>
          <p:nvPr/>
        </p:nvSpPr>
        <p:spPr>
          <a:xfrm>
            <a:off x="384725" y="835355"/>
            <a:ext cx="8195945" cy="1404620"/>
          </a:xfrm>
          <a:prstGeom prst="rect">
            <a:avLst/>
          </a:prstGeom>
        </p:spPr>
        <p:txBody>
          <a:bodyPr vert="horz" wrap="square" lIns="0" tIns="10795" rIns="0" bIns="0" rtlCol="0">
            <a:spAutoFit/>
          </a:bodyPr>
          <a:lstStyle/>
          <a:p>
            <a:pPr marL="12700" marR="5080">
              <a:lnSpc>
                <a:spcPct val="100699"/>
              </a:lnSpc>
              <a:spcBef>
                <a:spcPts val="85"/>
              </a:spcBef>
            </a:pPr>
            <a:r>
              <a:rPr sz="1800" dirty="0">
                <a:latin typeface="Open Sans"/>
                <a:cs typeface="Open Sans"/>
              </a:rPr>
              <a:t>SREs</a:t>
            </a:r>
            <a:r>
              <a:rPr sz="1800" spc="-50" dirty="0">
                <a:latin typeface="Open Sans"/>
                <a:cs typeface="Open Sans"/>
              </a:rPr>
              <a:t> </a:t>
            </a:r>
            <a:r>
              <a:rPr sz="1800" dirty="0">
                <a:latin typeface="Open Sans"/>
                <a:cs typeface="Open Sans"/>
              </a:rPr>
              <a:t>operate</a:t>
            </a:r>
            <a:r>
              <a:rPr sz="1800" spc="-45" dirty="0">
                <a:latin typeface="Open Sans"/>
                <a:cs typeface="Open Sans"/>
              </a:rPr>
              <a:t> </a:t>
            </a:r>
            <a:r>
              <a:rPr sz="1800" b="1" u="heavy" dirty="0">
                <a:uFill>
                  <a:solidFill>
                    <a:srgbClr val="000000"/>
                  </a:solidFill>
                </a:uFill>
                <a:latin typeface="Open Sans"/>
                <a:cs typeface="Open Sans"/>
              </a:rPr>
              <a:t>AND</a:t>
            </a:r>
            <a:r>
              <a:rPr sz="1800" b="1" u="none" spc="-50" dirty="0">
                <a:latin typeface="Open Sans"/>
                <a:cs typeface="Open Sans"/>
              </a:rPr>
              <a:t> </a:t>
            </a:r>
            <a:r>
              <a:rPr sz="1800" u="none" dirty="0">
                <a:latin typeface="Open Sans"/>
                <a:cs typeface="Open Sans"/>
              </a:rPr>
              <a:t>improve</a:t>
            </a:r>
            <a:r>
              <a:rPr sz="1800" u="none" spc="-50" dirty="0">
                <a:latin typeface="Open Sans"/>
                <a:cs typeface="Open Sans"/>
              </a:rPr>
              <a:t> </a:t>
            </a:r>
            <a:r>
              <a:rPr sz="1800" u="none" spc="-10" dirty="0">
                <a:latin typeface="Open Sans"/>
                <a:cs typeface="Open Sans"/>
              </a:rPr>
              <a:t>systems/applications</a:t>
            </a:r>
            <a:r>
              <a:rPr sz="1800" u="none" spc="-50" dirty="0">
                <a:latin typeface="Open Sans"/>
                <a:cs typeface="Open Sans"/>
              </a:rPr>
              <a:t> </a:t>
            </a:r>
            <a:r>
              <a:rPr sz="1800" u="none" dirty="0">
                <a:latin typeface="Open Sans"/>
                <a:cs typeface="Open Sans"/>
              </a:rPr>
              <a:t>if</a:t>
            </a:r>
            <a:r>
              <a:rPr sz="1800" u="none" spc="-50" dirty="0">
                <a:latin typeface="Open Sans"/>
                <a:cs typeface="Open Sans"/>
              </a:rPr>
              <a:t> </a:t>
            </a:r>
            <a:r>
              <a:rPr sz="1800" u="none" dirty="0">
                <a:latin typeface="Open Sans"/>
                <a:cs typeface="Open Sans"/>
              </a:rPr>
              <a:t>they</a:t>
            </a:r>
            <a:r>
              <a:rPr sz="1800" u="none" spc="-50" dirty="0">
                <a:latin typeface="Open Sans"/>
                <a:cs typeface="Open Sans"/>
              </a:rPr>
              <a:t> </a:t>
            </a:r>
            <a:r>
              <a:rPr sz="1800" u="none" dirty="0">
                <a:latin typeface="Open Sans"/>
                <a:cs typeface="Open Sans"/>
              </a:rPr>
              <a:t>are</a:t>
            </a:r>
            <a:r>
              <a:rPr sz="1800" u="none" spc="-50" dirty="0">
                <a:latin typeface="Open Sans"/>
                <a:cs typeface="Open Sans"/>
              </a:rPr>
              <a:t> </a:t>
            </a:r>
            <a:r>
              <a:rPr sz="1800" u="none" dirty="0">
                <a:latin typeface="Open Sans"/>
                <a:cs typeface="Open Sans"/>
              </a:rPr>
              <a:t>manageable</a:t>
            </a:r>
            <a:r>
              <a:rPr sz="1800" u="none" spc="-50" dirty="0">
                <a:latin typeface="Open Sans"/>
                <a:cs typeface="Open Sans"/>
              </a:rPr>
              <a:t> </a:t>
            </a:r>
            <a:r>
              <a:rPr sz="1800" u="none" spc="-25" dirty="0">
                <a:latin typeface="Open Sans"/>
                <a:cs typeface="Open Sans"/>
              </a:rPr>
              <a:t>and </a:t>
            </a:r>
            <a:r>
              <a:rPr sz="1800" u="none" dirty="0">
                <a:latin typeface="Open Sans"/>
                <a:cs typeface="Open Sans"/>
              </a:rPr>
              <a:t>well</a:t>
            </a:r>
            <a:r>
              <a:rPr sz="1800" u="none" spc="-20" dirty="0">
                <a:latin typeface="Open Sans"/>
                <a:cs typeface="Open Sans"/>
              </a:rPr>
              <a:t> </a:t>
            </a:r>
            <a:r>
              <a:rPr sz="1800" u="none" spc="-10" dirty="0">
                <a:latin typeface="Open Sans"/>
                <a:cs typeface="Open Sans"/>
              </a:rPr>
              <a:t>architected.</a:t>
            </a:r>
            <a:endParaRPr sz="1800">
              <a:latin typeface="Open Sans"/>
              <a:cs typeface="Open Sans"/>
            </a:endParaRPr>
          </a:p>
          <a:p>
            <a:pPr marL="12700">
              <a:lnSpc>
                <a:spcPct val="100000"/>
              </a:lnSpc>
              <a:spcBef>
                <a:spcPts val="15"/>
              </a:spcBef>
            </a:pPr>
            <a:r>
              <a:rPr sz="1800" dirty="0">
                <a:latin typeface="Arial"/>
                <a:cs typeface="Arial"/>
              </a:rPr>
              <a:t>→</a:t>
            </a:r>
            <a:r>
              <a:rPr sz="1800" spc="-60" dirty="0">
                <a:latin typeface="Arial"/>
                <a:cs typeface="Arial"/>
              </a:rPr>
              <a:t> </a:t>
            </a:r>
            <a:r>
              <a:rPr sz="1800" dirty="0">
                <a:latin typeface="Open Sans"/>
                <a:cs typeface="Open Sans"/>
              </a:rPr>
              <a:t>Follow</a:t>
            </a:r>
            <a:r>
              <a:rPr sz="1800" spc="-30" dirty="0">
                <a:latin typeface="Open Sans"/>
                <a:cs typeface="Open Sans"/>
              </a:rPr>
              <a:t> </a:t>
            </a:r>
            <a:r>
              <a:rPr sz="1800" dirty="0">
                <a:latin typeface="Open Sans"/>
                <a:cs typeface="Open Sans"/>
              </a:rPr>
              <a:t>Cloud</a:t>
            </a:r>
            <a:r>
              <a:rPr sz="1800" spc="-30" dirty="0">
                <a:latin typeface="Open Sans"/>
                <a:cs typeface="Open Sans"/>
              </a:rPr>
              <a:t> </a:t>
            </a:r>
            <a:r>
              <a:rPr sz="1800" dirty="0">
                <a:latin typeface="Open Sans"/>
                <a:cs typeface="Open Sans"/>
              </a:rPr>
              <a:t>Native</a:t>
            </a:r>
            <a:r>
              <a:rPr sz="1800" spc="-30" dirty="0">
                <a:latin typeface="Open Sans"/>
                <a:cs typeface="Open Sans"/>
              </a:rPr>
              <a:t> </a:t>
            </a:r>
            <a:r>
              <a:rPr sz="1800" spc="-10" dirty="0">
                <a:latin typeface="Open Sans"/>
                <a:cs typeface="Open Sans"/>
              </a:rPr>
              <a:t>architectural</a:t>
            </a:r>
            <a:r>
              <a:rPr sz="1800" spc="-30" dirty="0">
                <a:latin typeface="Open Sans"/>
                <a:cs typeface="Open Sans"/>
              </a:rPr>
              <a:t> </a:t>
            </a:r>
            <a:r>
              <a:rPr sz="1800" dirty="0">
                <a:latin typeface="Open Sans"/>
                <a:cs typeface="Open Sans"/>
              </a:rPr>
              <a:t>and</a:t>
            </a:r>
            <a:r>
              <a:rPr sz="1800" spc="-30" dirty="0">
                <a:latin typeface="Open Sans"/>
                <a:cs typeface="Open Sans"/>
              </a:rPr>
              <a:t> </a:t>
            </a:r>
            <a:r>
              <a:rPr sz="1800" dirty="0">
                <a:latin typeface="Open Sans"/>
                <a:cs typeface="Open Sans"/>
              </a:rPr>
              <a:t>development</a:t>
            </a:r>
            <a:r>
              <a:rPr sz="1800" spc="-25" dirty="0">
                <a:latin typeface="Open Sans"/>
                <a:cs typeface="Open Sans"/>
              </a:rPr>
              <a:t> </a:t>
            </a:r>
            <a:r>
              <a:rPr sz="1800" spc="-10" dirty="0">
                <a:latin typeface="Open Sans"/>
                <a:cs typeface="Open Sans"/>
              </a:rPr>
              <a:t>practises</a:t>
            </a:r>
            <a:endParaRPr sz="1800">
              <a:latin typeface="Open Sans"/>
              <a:cs typeface="Open Sans"/>
            </a:endParaRPr>
          </a:p>
          <a:p>
            <a:pPr marL="12700">
              <a:lnSpc>
                <a:spcPct val="100000"/>
              </a:lnSpc>
              <a:spcBef>
                <a:spcPts val="2190"/>
              </a:spcBef>
            </a:pPr>
            <a:r>
              <a:rPr sz="1800" dirty="0">
                <a:latin typeface="Open Sans"/>
                <a:cs typeface="Open Sans"/>
              </a:rPr>
              <a:t>SREs</a:t>
            </a:r>
            <a:r>
              <a:rPr sz="1800" spc="-65" dirty="0">
                <a:latin typeface="Open Sans"/>
                <a:cs typeface="Open Sans"/>
              </a:rPr>
              <a:t> </a:t>
            </a:r>
            <a:r>
              <a:rPr sz="1800" dirty="0">
                <a:latin typeface="Open Sans"/>
                <a:cs typeface="Open Sans"/>
              </a:rPr>
              <a:t>apply</a:t>
            </a:r>
            <a:r>
              <a:rPr sz="1800" spc="-65" dirty="0">
                <a:latin typeface="Open Sans"/>
                <a:cs typeface="Open Sans"/>
              </a:rPr>
              <a:t> </a:t>
            </a:r>
            <a:r>
              <a:rPr sz="1800" dirty="0">
                <a:latin typeface="Open Sans"/>
                <a:cs typeface="Open Sans"/>
              </a:rPr>
              <a:t>Software</a:t>
            </a:r>
            <a:r>
              <a:rPr sz="1800" spc="-60" dirty="0">
                <a:latin typeface="Open Sans"/>
                <a:cs typeface="Open Sans"/>
              </a:rPr>
              <a:t> </a:t>
            </a:r>
            <a:r>
              <a:rPr sz="1800" dirty="0">
                <a:latin typeface="Open Sans"/>
                <a:cs typeface="Open Sans"/>
              </a:rPr>
              <a:t>Engineering</a:t>
            </a:r>
            <a:r>
              <a:rPr sz="1800" spc="-65" dirty="0">
                <a:latin typeface="Open Sans"/>
                <a:cs typeface="Open Sans"/>
              </a:rPr>
              <a:t> </a:t>
            </a:r>
            <a:r>
              <a:rPr sz="1800" spc="-10" dirty="0">
                <a:latin typeface="Open Sans"/>
                <a:cs typeface="Open Sans"/>
              </a:rPr>
              <a:t>practises</a:t>
            </a:r>
            <a:r>
              <a:rPr sz="1800" spc="-65" dirty="0">
                <a:latin typeface="Open Sans"/>
                <a:cs typeface="Open Sans"/>
              </a:rPr>
              <a:t> </a:t>
            </a:r>
            <a:r>
              <a:rPr sz="1800" dirty="0">
                <a:latin typeface="Open Sans"/>
                <a:cs typeface="Open Sans"/>
              </a:rPr>
              <a:t>towards</a:t>
            </a:r>
            <a:r>
              <a:rPr sz="1800" spc="-60" dirty="0">
                <a:latin typeface="Open Sans"/>
                <a:cs typeface="Open Sans"/>
              </a:rPr>
              <a:t> </a:t>
            </a:r>
            <a:r>
              <a:rPr sz="1800" dirty="0">
                <a:latin typeface="Open Sans"/>
                <a:cs typeface="Open Sans"/>
              </a:rPr>
              <a:t>operational</a:t>
            </a:r>
            <a:r>
              <a:rPr sz="1800" spc="-65" dirty="0">
                <a:latin typeface="Open Sans"/>
                <a:cs typeface="Open Sans"/>
              </a:rPr>
              <a:t> </a:t>
            </a:r>
            <a:r>
              <a:rPr sz="1800" spc="-10" dirty="0">
                <a:latin typeface="Open Sans"/>
                <a:cs typeface="Open Sans"/>
              </a:rPr>
              <a:t>tasks</a:t>
            </a:r>
            <a:endParaRPr sz="1800">
              <a:latin typeface="Open Sans"/>
              <a:cs typeface="Open Sans"/>
            </a:endParaRPr>
          </a:p>
        </p:txBody>
      </p:sp>
      <p:pic>
        <p:nvPicPr>
          <p:cNvPr id="8" name="Picture 7"/>
          <p:cNvPicPr>
            <a:picLocks noChangeAspect="1"/>
          </p:cNvPicPr>
          <p:nvPr/>
        </p:nvPicPr>
        <p:blipFill>
          <a:blip r:embed="rId3"/>
          <a:stretch>
            <a:fillRect/>
          </a:stretch>
        </p:blipFill>
        <p:spPr>
          <a:xfrm flipV="1">
            <a:off x="0" y="4781550"/>
            <a:ext cx="9144000" cy="361950"/>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4725" y="281225"/>
            <a:ext cx="7780020" cy="430887"/>
          </a:xfrm>
        </p:spPr>
        <p:txBody>
          <a:bodyPr/>
          <a:lstStyle/>
          <a:p>
            <a:r>
              <a:rPr lang="en-US" dirty="0"/>
              <a:t>Symptom-Based </a:t>
            </a:r>
            <a:r>
              <a:rPr lang="en-US" dirty="0" smtClean="0"/>
              <a:t>Alerting</a:t>
            </a:r>
            <a:endParaRPr lang="en-IN" dirty="0"/>
          </a:p>
        </p:txBody>
      </p:sp>
      <p:sp>
        <p:nvSpPr>
          <p:cNvPr id="3" name="Text Placeholder 2"/>
          <p:cNvSpPr>
            <a:spLocks noGrp="1"/>
          </p:cNvSpPr>
          <p:nvPr>
            <p:ph type="body" idx="1"/>
          </p:nvPr>
        </p:nvSpPr>
        <p:spPr>
          <a:xfrm>
            <a:off x="361076" y="819150"/>
            <a:ext cx="8478123" cy="1600438"/>
          </a:xfrm>
        </p:spPr>
        <p:txBody>
          <a:bodyPr/>
          <a:lstStyle/>
          <a:p>
            <a:r>
              <a:rPr lang="en-US" sz="2000" dirty="0"/>
              <a:t> </a:t>
            </a:r>
          </a:p>
          <a:p>
            <a:r>
              <a:rPr lang="en-US" sz="2000" dirty="0"/>
              <a:t>Rather than alerting on internal causes, SREs alert on symptoms that indicate a problem is affecting users, allowing for faster response before users are significantly impacted. </a:t>
            </a:r>
          </a:p>
          <a:p>
            <a:endParaRPr lang="en-IN" dirty="0"/>
          </a:p>
        </p:txBody>
      </p:sp>
      <p:sp>
        <p:nvSpPr>
          <p:cNvPr id="4" name="Date Placeholder 3"/>
          <p:cNvSpPr>
            <a:spLocks noGrp="1"/>
          </p:cNvSpPr>
          <p:nvPr>
            <p:ph type="dt" sz="half" idx="6"/>
          </p:nvPr>
        </p:nvSpPr>
        <p:spPr/>
        <p:txBody>
          <a:bodyPr/>
          <a:lstStyle/>
          <a:p>
            <a:pPr marL="12700">
              <a:lnSpc>
                <a:spcPct val="100000"/>
              </a:lnSpc>
              <a:spcBef>
                <a:spcPts val="85"/>
              </a:spcBef>
            </a:pPr>
            <a:endParaRPr lang="en-IN" spc="-10" dirty="0"/>
          </a:p>
        </p:txBody>
      </p:sp>
      <p:pic>
        <p:nvPicPr>
          <p:cNvPr id="5" name="Picture 4"/>
          <p:cNvPicPr>
            <a:picLocks noChangeAspect="1"/>
          </p:cNvPicPr>
          <p:nvPr/>
        </p:nvPicPr>
        <p:blipFill>
          <a:blip r:embed="rId2"/>
          <a:stretch>
            <a:fillRect/>
          </a:stretch>
        </p:blipFill>
        <p:spPr>
          <a:xfrm flipV="1">
            <a:off x="0" y="4781550"/>
            <a:ext cx="9144000" cy="361950"/>
          </a:xfrm>
          <a:prstGeom prst="rect">
            <a:avLst/>
          </a:prstGeom>
        </p:spPr>
      </p:pic>
    </p:spTree>
    <p:extLst>
      <p:ext uri="{BB962C8B-B14F-4D97-AF65-F5344CB8AC3E}">
        <p14:creationId xmlns:p14="http://schemas.microsoft.com/office/powerpoint/2010/main" val="202637837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57150"/>
            <a:ext cx="7780020" cy="430887"/>
          </a:xfrm>
        </p:spPr>
        <p:txBody>
          <a:bodyPr/>
          <a:lstStyle/>
          <a:p>
            <a:r>
              <a:rPr lang="en-IN" b="0" dirty="0"/>
              <a:t>How it Works</a:t>
            </a:r>
            <a:endParaRPr lang="en-IN" dirty="0"/>
          </a:p>
        </p:txBody>
      </p:sp>
      <p:sp>
        <p:nvSpPr>
          <p:cNvPr id="3" name="Text Placeholder 2"/>
          <p:cNvSpPr>
            <a:spLocks noGrp="1"/>
          </p:cNvSpPr>
          <p:nvPr>
            <p:ph type="body" idx="1"/>
          </p:nvPr>
        </p:nvSpPr>
        <p:spPr>
          <a:xfrm>
            <a:off x="228600" y="605700"/>
            <a:ext cx="8686800" cy="4185761"/>
          </a:xfrm>
        </p:spPr>
        <p:txBody>
          <a:bodyPr/>
          <a:lstStyle/>
          <a:p>
            <a:r>
              <a:rPr lang="en-US" sz="1600" dirty="0">
                <a:solidFill>
                  <a:srgbClr val="92D050"/>
                </a:solidFill>
              </a:rPr>
              <a:t>Define SLIs and SLOs: </a:t>
            </a:r>
            <a:r>
              <a:rPr lang="en-US" sz="1600" dirty="0" smtClean="0">
                <a:solidFill>
                  <a:srgbClr val="92D050"/>
                </a:solidFill>
              </a:rPr>
              <a:t/>
            </a:r>
            <a:br>
              <a:rPr lang="en-US" sz="1600" dirty="0" smtClean="0">
                <a:solidFill>
                  <a:srgbClr val="92D050"/>
                </a:solidFill>
              </a:rPr>
            </a:br>
            <a:r>
              <a:rPr lang="en-US" sz="1600" dirty="0" smtClean="0"/>
              <a:t>SREs </a:t>
            </a:r>
            <a:r>
              <a:rPr lang="en-US" sz="1600" dirty="0"/>
              <a:t>work with product teams to define acceptable performance levels for key SLIs. </a:t>
            </a:r>
            <a:r>
              <a:rPr lang="en-US" sz="1600" dirty="0" smtClean="0"/>
              <a:t/>
            </a:r>
            <a:br>
              <a:rPr lang="en-US" sz="1600" dirty="0" smtClean="0"/>
            </a:br>
            <a:endParaRPr lang="en-US" sz="1600" dirty="0"/>
          </a:p>
          <a:p>
            <a:r>
              <a:rPr lang="en-US" sz="1600" dirty="0">
                <a:solidFill>
                  <a:srgbClr val="92D050"/>
                </a:solidFill>
              </a:rPr>
              <a:t>Implement Monitoring: </a:t>
            </a:r>
            <a:r>
              <a:rPr lang="en-US" sz="1600" dirty="0" smtClean="0">
                <a:solidFill>
                  <a:srgbClr val="92D050"/>
                </a:solidFill>
              </a:rPr>
              <a:t/>
            </a:r>
            <a:br>
              <a:rPr lang="en-US" sz="1600" dirty="0" smtClean="0">
                <a:solidFill>
                  <a:srgbClr val="92D050"/>
                </a:solidFill>
              </a:rPr>
            </a:br>
            <a:r>
              <a:rPr lang="en-US" sz="1600" dirty="0" smtClean="0"/>
              <a:t>Tools </a:t>
            </a:r>
            <a:r>
              <a:rPr lang="en-US" sz="1600" dirty="0"/>
              <a:t>are used to collect metrics, logs, and traces to provide insights into the system</a:t>
            </a:r>
            <a:r>
              <a:rPr lang="en-US" sz="1600" dirty="0" smtClean="0"/>
              <a:t>.</a:t>
            </a:r>
            <a:br>
              <a:rPr lang="en-US" sz="1600" dirty="0" smtClean="0"/>
            </a:br>
            <a:r>
              <a:rPr lang="en-US" sz="1600" dirty="0" smtClean="0"/>
              <a:t> </a:t>
            </a:r>
            <a:endParaRPr lang="en-US" sz="1600" dirty="0"/>
          </a:p>
          <a:p>
            <a:r>
              <a:rPr lang="en-US" sz="1600" dirty="0">
                <a:solidFill>
                  <a:srgbClr val="92D050"/>
                </a:solidFill>
              </a:rPr>
              <a:t>Set Up Alerts: </a:t>
            </a:r>
            <a:r>
              <a:rPr lang="en-US" sz="1600" dirty="0" smtClean="0">
                <a:solidFill>
                  <a:srgbClr val="92D050"/>
                </a:solidFill>
              </a:rPr>
              <a:t/>
            </a:r>
            <a:br>
              <a:rPr lang="en-US" sz="1600" dirty="0" smtClean="0">
                <a:solidFill>
                  <a:srgbClr val="92D050"/>
                </a:solidFill>
              </a:rPr>
            </a:br>
            <a:r>
              <a:rPr lang="en-US" sz="1600" dirty="0" smtClean="0"/>
              <a:t>Alerts </a:t>
            </a:r>
            <a:r>
              <a:rPr lang="en-US" sz="1600" dirty="0"/>
              <a:t>are configured to trigger when SLIs approach or breach SLOs, focusing on user-impacting issues. </a:t>
            </a:r>
            <a:endParaRPr lang="en-US" sz="1600" dirty="0" smtClean="0"/>
          </a:p>
          <a:p>
            <a:endParaRPr lang="en-US" sz="1600" dirty="0"/>
          </a:p>
          <a:p>
            <a:r>
              <a:rPr lang="en-US" sz="1600" dirty="0">
                <a:solidFill>
                  <a:srgbClr val="92D050"/>
                </a:solidFill>
              </a:rPr>
              <a:t>Use Dashboards for Visibility</a:t>
            </a:r>
            <a:r>
              <a:rPr lang="en-US" sz="1600" dirty="0"/>
              <a:t>: </a:t>
            </a:r>
            <a:r>
              <a:rPr lang="en-US" sz="1600" dirty="0" smtClean="0"/>
              <a:t/>
            </a:r>
            <a:br>
              <a:rPr lang="en-US" sz="1600" dirty="0" smtClean="0"/>
            </a:br>
            <a:r>
              <a:rPr lang="en-US" sz="1600" dirty="0" smtClean="0"/>
              <a:t>Dashboards </a:t>
            </a:r>
            <a:r>
              <a:rPr lang="en-US" sz="1600" dirty="0"/>
              <a:t>offer real-time overviews of system health, helping SREs and other teams understand the current state of the system. </a:t>
            </a:r>
            <a:r>
              <a:rPr lang="en-US" sz="1600" dirty="0" smtClean="0"/>
              <a:t/>
            </a:r>
            <a:br>
              <a:rPr lang="en-US" sz="1600" dirty="0" smtClean="0"/>
            </a:br>
            <a:endParaRPr lang="en-US" sz="1600" dirty="0"/>
          </a:p>
          <a:p>
            <a:r>
              <a:rPr lang="en-US" sz="1600" dirty="0">
                <a:solidFill>
                  <a:srgbClr val="92D050"/>
                </a:solidFill>
              </a:rPr>
              <a:t>Respond and Diagnose: </a:t>
            </a:r>
            <a:r>
              <a:rPr lang="en-US" sz="1600" dirty="0" smtClean="0">
                <a:solidFill>
                  <a:srgbClr val="92D050"/>
                </a:solidFill>
              </a:rPr>
              <a:t/>
            </a:r>
            <a:br>
              <a:rPr lang="en-US" sz="1600" dirty="0" smtClean="0">
                <a:solidFill>
                  <a:srgbClr val="92D050"/>
                </a:solidFill>
              </a:rPr>
            </a:br>
            <a:r>
              <a:rPr lang="en-US" sz="1600" dirty="0" smtClean="0"/>
              <a:t>Alerts </a:t>
            </a:r>
            <a:r>
              <a:rPr lang="en-US" sz="1600" dirty="0"/>
              <a:t>direct SREs to potential problems, which they then investigate using the data from dashboards, logs, and traces to find the root cause and restore service.</a:t>
            </a:r>
            <a:endParaRPr lang="en-IN" sz="1600" dirty="0"/>
          </a:p>
        </p:txBody>
      </p:sp>
      <p:sp>
        <p:nvSpPr>
          <p:cNvPr id="4" name="Date Placeholder 3"/>
          <p:cNvSpPr>
            <a:spLocks noGrp="1"/>
          </p:cNvSpPr>
          <p:nvPr>
            <p:ph type="dt" sz="half" idx="6"/>
          </p:nvPr>
        </p:nvSpPr>
        <p:spPr/>
        <p:txBody>
          <a:bodyPr/>
          <a:lstStyle/>
          <a:p>
            <a:pPr marL="12700">
              <a:lnSpc>
                <a:spcPct val="100000"/>
              </a:lnSpc>
              <a:spcBef>
                <a:spcPts val="85"/>
              </a:spcBef>
            </a:pPr>
            <a:endParaRPr lang="en-IN" spc="-10" dirty="0"/>
          </a:p>
        </p:txBody>
      </p:sp>
      <p:pic>
        <p:nvPicPr>
          <p:cNvPr id="5" name="Picture 4"/>
          <p:cNvPicPr>
            <a:picLocks noChangeAspect="1"/>
          </p:cNvPicPr>
          <p:nvPr/>
        </p:nvPicPr>
        <p:blipFill>
          <a:blip r:embed="rId2"/>
          <a:stretch>
            <a:fillRect/>
          </a:stretch>
        </p:blipFill>
        <p:spPr>
          <a:xfrm flipV="1">
            <a:off x="0" y="4781550"/>
            <a:ext cx="9144000" cy="361950"/>
          </a:xfrm>
          <a:prstGeom prst="rect">
            <a:avLst/>
          </a:prstGeom>
        </p:spPr>
      </p:pic>
    </p:spTree>
    <p:extLst>
      <p:ext uri="{BB962C8B-B14F-4D97-AF65-F5344CB8AC3E}">
        <p14:creationId xmlns:p14="http://schemas.microsoft.com/office/powerpoint/2010/main" val="16115768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11699" y="795100"/>
            <a:ext cx="4125595" cy="4036695"/>
          </a:xfrm>
          <a:custGeom>
            <a:avLst/>
            <a:gdLst/>
            <a:ahLst/>
            <a:cxnLst/>
            <a:rect l="l" t="t" r="r" b="b"/>
            <a:pathLst>
              <a:path w="4125595" h="4036695">
                <a:moveTo>
                  <a:pt x="4125599" y="4036499"/>
                </a:moveTo>
                <a:lnTo>
                  <a:pt x="0" y="4036499"/>
                </a:lnTo>
                <a:lnTo>
                  <a:pt x="0" y="0"/>
                </a:lnTo>
                <a:lnTo>
                  <a:pt x="4125599" y="0"/>
                </a:lnTo>
                <a:lnTo>
                  <a:pt x="4125599" y="4036499"/>
                </a:lnTo>
                <a:close/>
              </a:path>
            </a:pathLst>
          </a:custGeom>
          <a:solidFill>
            <a:srgbClr val="2740F7">
              <a:alpha val="5059"/>
            </a:srgbClr>
          </a:solidFill>
        </p:spPr>
        <p:txBody>
          <a:bodyPr wrap="square" lIns="0" tIns="0" rIns="0" bIns="0" rtlCol="0"/>
          <a:lstStyle/>
          <a:p>
            <a:endParaRPr/>
          </a:p>
        </p:txBody>
      </p:sp>
      <p:sp>
        <p:nvSpPr>
          <p:cNvPr id="3" name="object 3"/>
          <p:cNvSpPr txBox="1">
            <a:spLocks noGrp="1"/>
          </p:cNvSpPr>
          <p:nvPr>
            <p:ph type="title"/>
          </p:nvPr>
        </p:nvSpPr>
        <p:spPr>
          <a:prstGeom prst="rect">
            <a:avLst/>
          </a:prstGeom>
        </p:spPr>
        <p:txBody>
          <a:bodyPr vert="horz" wrap="square" lIns="0" tIns="15240" rIns="0" bIns="0" rtlCol="0">
            <a:spAutoFit/>
          </a:bodyPr>
          <a:lstStyle/>
          <a:p>
            <a:pPr marL="12700">
              <a:lnSpc>
                <a:spcPct val="100000"/>
              </a:lnSpc>
              <a:spcBef>
                <a:spcPts val="120"/>
              </a:spcBef>
            </a:pPr>
            <a:r>
              <a:rPr sz="2500" dirty="0"/>
              <a:t>10</a:t>
            </a:r>
            <a:r>
              <a:rPr sz="2500" spc="-5" dirty="0"/>
              <a:t> </a:t>
            </a:r>
            <a:r>
              <a:rPr sz="2500" dirty="0"/>
              <a:t>Signs your App is</a:t>
            </a:r>
            <a:r>
              <a:rPr sz="2500" spc="20" dirty="0"/>
              <a:t> </a:t>
            </a:r>
            <a:r>
              <a:rPr sz="2500" u="heavy" dirty="0">
                <a:uFill>
                  <a:solidFill>
                    <a:srgbClr val="2841F9"/>
                  </a:solidFill>
                </a:uFill>
              </a:rPr>
              <a:t>not</a:t>
            </a:r>
            <a:r>
              <a:rPr sz="2500" u="none" dirty="0"/>
              <a:t> Cloud </a:t>
            </a:r>
            <a:r>
              <a:rPr sz="2500" u="none" spc="-10" dirty="0"/>
              <a:t>Native</a:t>
            </a:r>
            <a:endParaRPr sz="2500"/>
          </a:p>
        </p:txBody>
      </p:sp>
      <p:sp>
        <p:nvSpPr>
          <p:cNvPr id="4" name="object 4"/>
          <p:cNvSpPr txBox="1">
            <a:spLocks noGrp="1"/>
          </p:cNvSpPr>
          <p:nvPr>
            <p:ph sz="half" idx="2"/>
          </p:nvPr>
        </p:nvSpPr>
        <p:spPr>
          <a:prstGeom prst="rect">
            <a:avLst/>
          </a:prstGeom>
        </p:spPr>
        <p:txBody>
          <a:bodyPr vert="horz" wrap="square" lIns="0" tIns="12700" rIns="0" bIns="0" rtlCol="0">
            <a:spAutoFit/>
          </a:bodyPr>
          <a:lstStyle/>
          <a:p>
            <a:pPr marL="12700">
              <a:lnSpc>
                <a:spcPct val="100000"/>
              </a:lnSpc>
              <a:spcBef>
                <a:spcPts val="100"/>
              </a:spcBef>
            </a:pPr>
            <a:r>
              <a:rPr b="0" dirty="0">
                <a:latin typeface="Open Sans"/>
                <a:cs typeface="Open Sans"/>
              </a:rPr>
              <a:t>Your</a:t>
            </a:r>
            <a:r>
              <a:rPr b="0" spc="-60" dirty="0">
                <a:latin typeface="Open Sans"/>
                <a:cs typeface="Open Sans"/>
              </a:rPr>
              <a:t> </a:t>
            </a:r>
            <a:r>
              <a:rPr b="0" dirty="0">
                <a:latin typeface="Open Sans"/>
                <a:cs typeface="Open Sans"/>
              </a:rPr>
              <a:t>deployment</a:t>
            </a:r>
            <a:r>
              <a:rPr b="0" spc="-60" dirty="0">
                <a:latin typeface="Open Sans"/>
                <a:cs typeface="Open Sans"/>
              </a:rPr>
              <a:t> </a:t>
            </a:r>
            <a:r>
              <a:rPr spc="-10" dirty="0"/>
              <a:t>involves</a:t>
            </a:r>
            <a:r>
              <a:rPr spc="-60" dirty="0"/>
              <a:t> </a:t>
            </a:r>
            <a:r>
              <a:rPr dirty="0"/>
              <a:t>manual</a:t>
            </a:r>
            <a:r>
              <a:rPr spc="-60" dirty="0"/>
              <a:t> </a:t>
            </a:r>
            <a:r>
              <a:rPr spc="-10" dirty="0"/>
              <a:t>steps</a:t>
            </a:r>
          </a:p>
          <a:p>
            <a:pPr marL="12700" marR="5080">
              <a:lnSpc>
                <a:spcPct val="100000"/>
              </a:lnSpc>
              <a:spcBef>
                <a:spcPts val="1600"/>
              </a:spcBef>
            </a:pPr>
            <a:r>
              <a:rPr b="0" dirty="0">
                <a:latin typeface="Open Sans"/>
                <a:cs typeface="Open Sans"/>
              </a:rPr>
              <a:t>An</a:t>
            </a:r>
            <a:r>
              <a:rPr b="0" spc="-40" dirty="0">
                <a:latin typeface="Open Sans"/>
                <a:cs typeface="Open Sans"/>
              </a:rPr>
              <a:t> </a:t>
            </a:r>
            <a:r>
              <a:rPr spc="-10" dirty="0"/>
              <a:t>operator</a:t>
            </a:r>
            <a:r>
              <a:rPr spc="-40" dirty="0"/>
              <a:t> </a:t>
            </a:r>
            <a:r>
              <a:rPr dirty="0"/>
              <a:t>needs</a:t>
            </a:r>
            <a:r>
              <a:rPr spc="-35" dirty="0"/>
              <a:t> </a:t>
            </a:r>
            <a:r>
              <a:rPr dirty="0"/>
              <a:t>to</a:t>
            </a:r>
            <a:r>
              <a:rPr spc="-40" dirty="0"/>
              <a:t> </a:t>
            </a:r>
            <a:r>
              <a:rPr dirty="0"/>
              <a:t>decide</a:t>
            </a:r>
            <a:r>
              <a:rPr spc="-35" dirty="0"/>
              <a:t> </a:t>
            </a:r>
            <a:r>
              <a:rPr b="0" dirty="0">
                <a:latin typeface="Open Sans"/>
                <a:cs typeface="Open Sans"/>
              </a:rPr>
              <a:t>on</a:t>
            </a:r>
            <a:r>
              <a:rPr b="0" spc="-40" dirty="0">
                <a:latin typeface="Open Sans"/>
                <a:cs typeface="Open Sans"/>
              </a:rPr>
              <a:t> </a:t>
            </a:r>
            <a:r>
              <a:rPr b="0" dirty="0">
                <a:latin typeface="Open Sans"/>
                <a:cs typeface="Open Sans"/>
              </a:rPr>
              <a:t>which</a:t>
            </a:r>
            <a:r>
              <a:rPr b="0" spc="-35" dirty="0">
                <a:latin typeface="Open Sans"/>
                <a:cs typeface="Open Sans"/>
              </a:rPr>
              <a:t> </a:t>
            </a:r>
            <a:r>
              <a:rPr b="0" spc="-10" dirty="0">
                <a:latin typeface="Open Sans"/>
                <a:cs typeface="Open Sans"/>
              </a:rPr>
              <a:t>server </a:t>
            </a:r>
            <a:r>
              <a:rPr b="0" dirty="0">
                <a:latin typeface="Open Sans"/>
                <a:cs typeface="Open Sans"/>
              </a:rPr>
              <a:t>a</a:t>
            </a:r>
            <a:r>
              <a:rPr b="0" spc="-15" dirty="0">
                <a:latin typeface="Open Sans"/>
                <a:cs typeface="Open Sans"/>
              </a:rPr>
              <a:t> </a:t>
            </a:r>
            <a:r>
              <a:rPr b="0" dirty="0">
                <a:latin typeface="Open Sans"/>
                <a:cs typeface="Open Sans"/>
              </a:rPr>
              <a:t>new</a:t>
            </a:r>
            <a:r>
              <a:rPr b="0" spc="-15" dirty="0">
                <a:latin typeface="Open Sans"/>
                <a:cs typeface="Open Sans"/>
              </a:rPr>
              <a:t> </a:t>
            </a:r>
            <a:r>
              <a:rPr b="0" dirty="0">
                <a:latin typeface="Open Sans"/>
                <a:cs typeface="Open Sans"/>
              </a:rPr>
              <a:t>service</a:t>
            </a:r>
            <a:r>
              <a:rPr b="0" spc="-15" dirty="0">
                <a:latin typeface="Open Sans"/>
                <a:cs typeface="Open Sans"/>
              </a:rPr>
              <a:t> </a:t>
            </a:r>
            <a:r>
              <a:rPr b="0" dirty="0">
                <a:latin typeface="Open Sans"/>
                <a:cs typeface="Open Sans"/>
              </a:rPr>
              <a:t>instance</a:t>
            </a:r>
            <a:r>
              <a:rPr b="0" spc="-15" dirty="0">
                <a:latin typeface="Open Sans"/>
                <a:cs typeface="Open Sans"/>
              </a:rPr>
              <a:t> </a:t>
            </a:r>
            <a:r>
              <a:rPr b="0" spc="-20" dirty="0">
                <a:latin typeface="Open Sans"/>
                <a:cs typeface="Open Sans"/>
              </a:rPr>
              <a:t>goes</a:t>
            </a:r>
          </a:p>
          <a:p>
            <a:pPr marL="12700" marR="309880">
              <a:lnSpc>
                <a:spcPct val="100000"/>
              </a:lnSpc>
              <a:spcBef>
                <a:spcPts val="1600"/>
              </a:spcBef>
            </a:pPr>
            <a:r>
              <a:rPr b="0" dirty="0">
                <a:latin typeface="Open Sans"/>
                <a:cs typeface="Open Sans"/>
              </a:rPr>
              <a:t>Multiple</a:t>
            </a:r>
            <a:r>
              <a:rPr b="0" spc="-40" dirty="0">
                <a:latin typeface="Open Sans"/>
                <a:cs typeface="Open Sans"/>
              </a:rPr>
              <a:t> </a:t>
            </a:r>
            <a:r>
              <a:rPr b="0" dirty="0">
                <a:latin typeface="Open Sans"/>
                <a:cs typeface="Open Sans"/>
              </a:rPr>
              <a:t>services</a:t>
            </a:r>
            <a:r>
              <a:rPr b="0" spc="-35" dirty="0">
                <a:latin typeface="Open Sans"/>
                <a:cs typeface="Open Sans"/>
              </a:rPr>
              <a:t> </a:t>
            </a:r>
            <a:r>
              <a:rPr b="0" dirty="0">
                <a:latin typeface="Open Sans"/>
                <a:cs typeface="Open Sans"/>
              </a:rPr>
              <a:t>must</a:t>
            </a:r>
            <a:r>
              <a:rPr b="0" spc="-40" dirty="0">
                <a:latin typeface="Open Sans"/>
                <a:cs typeface="Open Sans"/>
              </a:rPr>
              <a:t> </a:t>
            </a:r>
            <a:r>
              <a:rPr b="0" dirty="0">
                <a:latin typeface="Open Sans"/>
                <a:cs typeface="Open Sans"/>
              </a:rPr>
              <a:t>be</a:t>
            </a:r>
            <a:r>
              <a:rPr b="0" spc="-40" dirty="0">
                <a:latin typeface="Open Sans"/>
                <a:cs typeface="Open Sans"/>
              </a:rPr>
              <a:t> </a:t>
            </a:r>
            <a:r>
              <a:rPr dirty="0"/>
              <a:t>deployed</a:t>
            </a:r>
            <a:r>
              <a:rPr spc="-40" dirty="0"/>
              <a:t> </a:t>
            </a:r>
            <a:r>
              <a:rPr dirty="0"/>
              <a:t>at</a:t>
            </a:r>
            <a:r>
              <a:rPr spc="-35" dirty="0"/>
              <a:t> </a:t>
            </a:r>
            <a:r>
              <a:rPr spc="-25" dirty="0"/>
              <a:t>the </a:t>
            </a:r>
            <a:r>
              <a:rPr dirty="0"/>
              <a:t>same</a:t>
            </a:r>
            <a:r>
              <a:rPr spc="-40" dirty="0"/>
              <a:t> </a:t>
            </a:r>
            <a:r>
              <a:rPr b="0" dirty="0">
                <a:latin typeface="Open Sans"/>
                <a:cs typeface="Open Sans"/>
              </a:rPr>
              <a:t>time</a:t>
            </a:r>
            <a:r>
              <a:rPr b="0" spc="-40" dirty="0">
                <a:latin typeface="Open Sans"/>
                <a:cs typeface="Open Sans"/>
              </a:rPr>
              <a:t> </a:t>
            </a:r>
            <a:r>
              <a:rPr b="0" dirty="0">
                <a:latin typeface="Open Sans"/>
                <a:cs typeface="Open Sans"/>
              </a:rPr>
              <a:t>to</a:t>
            </a:r>
            <a:r>
              <a:rPr b="0" spc="-40" dirty="0">
                <a:latin typeface="Open Sans"/>
                <a:cs typeface="Open Sans"/>
              </a:rPr>
              <a:t> </a:t>
            </a:r>
            <a:r>
              <a:rPr b="0" dirty="0">
                <a:latin typeface="Open Sans"/>
                <a:cs typeface="Open Sans"/>
              </a:rPr>
              <a:t>prevent</a:t>
            </a:r>
            <a:r>
              <a:rPr b="0" spc="-45" dirty="0">
                <a:latin typeface="Open Sans"/>
                <a:cs typeface="Open Sans"/>
              </a:rPr>
              <a:t> </a:t>
            </a:r>
            <a:r>
              <a:rPr b="0" spc="-10" dirty="0">
                <a:latin typeface="Open Sans"/>
                <a:cs typeface="Open Sans"/>
              </a:rPr>
              <a:t>downtime</a:t>
            </a:r>
          </a:p>
          <a:p>
            <a:pPr marL="12700">
              <a:lnSpc>
                <a:spcPct val="100000"/>
              </a:lnSpc>
              <a:spcBef>
                <a:spcPts val="1600"/>
              </a:spcBef>
            </a:pPr>
            <a:r>
              <a:rPr b="0" dirty="0">
                <a:latin typeface="Open Sans"/>
                <a:cs typeface="Open Sans"/>
              </a:rPr>
              <a:t>Your</a:t>
            </a:r>
            <a:r>
              <a:rPr b="0" spc="-35" dirty="0">
                <a:latin typeface="Open Sans"/>
                <a:cs typeface="Open Sans"/>
              </a:rPr>
              <a:t> </a:t>
            </a:r>
            <a:r>
              <a:rPr b="0" dirty="0">
                <a:latin typeface="Open Sans"/>
                <a:cs typeface="Open Sans"/>
              </a:rPr>
              <a:t>database</a:t>
            </a:r>
            <a:r>
              <a:rPr b="0" spc="-35" dirty="0">
                <a:latin typeface="Open Sans"/>
                <a:cs typeface="Open Sans"/>
              </a:rPr>
              <a:t> </a:t>
            </a:r>
            <a:r>
              <a:rPr b="0" dirty="0">
                <a:latin typeface="Open Sans"/>
                <a:cs typeface="Open Sans"/>
              </a:rPr>
              <a:t>change</a:t>
            </a:r>
            <a:r>
              <a:rPr b="0" spc="-35" dirty="0">
                <a:latin typeface="Open Sans"/>
                <a:cs typeface="Open Sans"/>
              </a:rPr>
              <a:t> </a:t>
            </a:r>
            <a:r>
              <a:rPr spc="-10" dirty="0"/>
              <a:t>requires</a:t>
            </a:r>
            <a:r>
              <a:rPr spc="-35" dirty="0"/>
              <a:t> </a:t>
            </a:r>
            <a:r>
              <a:rPr spc="-10" dirty="0"/>
              <a:t>coordinating</a:t>
            </a:r>
          </a:p>
          <a:p>
            <a:pPr marL="12700">
              <a:lnSpc>
                <a:spcPct val="100000"/>
              </a:lnSpc>
            </a:pPr>
            <a:r>
              <a:rPr b="0" dirty="0">
                <a:latin typeface="Open Sans"/>
                <a:cs typeface="Open Sans"/>
              </a:rPr>
              <a:t>releases</a:t>
            </a:r>
            <a:r>
              <a:rPr b="0" spc="-45" dirty="0">
                <a:latin typeface="Open Sans"/>
                <a:cs typeface="Open Sans"/>
              </a:rPr>
              <a:t> </a:t>
            </a:r>
            <a:r>
              <a:rPr b="0" dirty="0">
                <a:latin typeface="Open Sans"/>
                <a:cs typeface="Open Sans"/>
              </a:rPr>
              <a:t>of</a:t>
            </a:r>
            <a:r>
              <a:rPr b="0" spc="-40" dirty="0">
                <a:latin typeface="Open Sans"/>
                <a:cs typeface="Open Sans"/>
              </a:rPr>
              <a:t> </a:t>
            </a:r>
            <a:r>
              <a:rPr b="0" dirty="0">
                <a:latin typeface="Open Sans"/>
                <a:cs typeface="Open Sans"/>
              </a:rPr>
              <a:t>multiple</a:t>
            </a:r>
            <a:r>
              <a:rPr b="0" spc="-40" dirty="0">
                <a:latin typeface="Open Sans"/>
                <a:cs typeface="Open Sans"/>
              </a:rPr>
              <a:t> </a:t>
            </a:r>
            <a:r>
              <a:rPr b="0" spc="-10" dirty="0">
                <a:latin typeface="Open Sans"/>
                <a:cs typeface="Open Sans"/>
              </a:rPr>
              <a:t>services</a:t>
            </a:r>
          </a:p>
          <a:p>
            <a:pPr marL="12700" marR="822325">
              <a:lnSpc>
                <a:spcPct val="100000"/>
              </a:lnSpc>
              <a:spcBef>
                <a:spcPts val="1600"/>
              </a:spcBef>
            </a:pPr>
            <a:r>
              <a:rPr b="0" dirty="0">
                <a:latin typeface="Open Sans"/>
                <a:cs typeface="Open Sans"/>
              </a:rPr>
              <a:t>Your</a:t>
            </a:r>
            <a:r>
              <a:rPr b="0" spc="-35" dirty="0">
                <a:latin typeface="Open Sans"/>
                <a:cs typeface="Open Sans"/>
              </a:rPr>
              <a:t> </a:t>
            </a:r>
            <a:r>
              <a:rPr b="0" dirty="0">
                <a:latin typeface="Open Sans"/>
                <a:cs typeface="Open Sans"/>
              </a:rPr>
              <a:t>releases</a:t>
            </a:r>
            <a:r>
              <a:rPr b="0" spc="-35" dirty="0">
                <a:latin typeface="Open Sans"/>
                <a:cs typeface="Open Sans"/>
              </a:rPr>
              <a:t> </a:t>
            </a:r>
            <a:r>
              <a:rPr spc="-10" dirty="0"/>
              <a:t>regularly</a:t>
            </a:r>
            <a:r>
              <a:rPr spc="-30" dirty="0"/>
              <a:t> </a:t>
            </a:r>
            <a:r>
              <a:rPr dirty="0"/>
              <a:t>break</a:t>
            </a:r>
            <a:r>
              <a:rPr spc="-25" dirty="0"/>
              <a:t> </a:t>
            </a:r>
            <a:r>
              <a:rPr b="0" spc="-10" dirty="0">
                <a:latin typeface="Open Sans"/>
                <a:cs typeface="Open Sans"/>
              </a:rPr>
              <a:t>other </a:t>
            </a:r>
            <a:r>
              <a:rPr b="0" dirty="0">
                <a:latin typeface="Open Sans"/>
                <a:cs typeface="Open Sans"/>
              </a:rPr>
              <a:t>consuming</a:t>
            </a:r>
            <a:r>
              <a:rPr b="0" spc="-45" dirty="0">
                <a:latin typeface="Open Sans"/>
                <a:cs typeface="Open Sans"/>
              </a:rPr>
              <a:t> </a:t>
            </a:r>
            <a:r>
              <a:rPr b="0" spc="-10" dirty="0">
                <a:latin typeface="Open Sans"/>
                <a:cs typeface="Open Sans"/>
              </a:rPr>
              <a:t>services</a:t>
            </a:r>
          </a:p>
        </p:txBody>
      </p:sp>
      <p:sp>
        <p:nvSpPr>
          <p:cNvPr id="5" name="object 5"/>
          <p:cNvSpPr/>
          <p:nvPr/>
        </p:nvSpPr>
        <p:spPr>
          <a:xfrm>
            <a:off x="4499600" y="795125"/>
            <a:ext cx="4332605" cy="4036695"/>
          </a:xfrm>
          <a:custGeom>
            <a:avLst/>
            <a:gdLst/>
            <a:ahLst/>
            <a:cxnLst/>
            <a:rect l="l" t="t" r="r" b="b"/>
            <a:pathLst>
              <a:path w="4332605" h="4036695">
                <a:moveTo>
                  <a:pt x="4332599" y="4036499"/>
                </a:moveTo>
                <a:lnTo>
                  <a:pt x="0" y="4036499"/>
                </a:lnTo>
                <a:lnTo>
                  <a:pt x="0" y="0"/>
                </a:lnTo>
                <a:lnTo>
                  <a:pt x="4332599" y="0"/>
                </a:lnTo>
                <a:lnTo>
                  <a:pt x="4332599" y="4036499"/>
                </a:lnTo>
                <a:close/>
              </a:path>
            </a:pathLst>
          </a:custGeom>
          <a:solidFill>
            <a:srgbClr val="2740F7">
              <a:alpha val="5059"/>
            </a:srgbClr>
          </a:solidFill>
        </p:spPr>
        <p:txBody>
          <a:bodyPr wrap="square" lIns="0" tIns="0" rIns="0" bIns="0" rtlCol="0"/>
          <a:lstStyle/>
          <a:p>
            <a:endParaRPr/>
          </a:p>
        </p:txBody>
      </p:sp>
      <p:sp>
        <p:nvSpPr>
          <p:cNvPr id="6" name="object 6"/>
          <p:cNvSpPr txBox="1">
            <a:spLocks noGrp="1"/>
          </p:cNvSpPr>
          <p:nvPr>
            <p:ph sz="half" idx="3"/>
          </p:nvPr>
        </p:nvSpPr>
        <p:spPr>
          <a:prstGeom prst="rect">
            <a:avLst/>
          </a:prstGeom>
        </p:spPr>
        <p:txBody>
          <a:bodyPr vert="horz" wrap="square" lIns="0" tIns="12700" rIns="0" bIns="0" rtlCol="0">
            <a:spAutoFit/>
          </a:bodyPr>
          <a:lstStyle/>
          <a:p>
            <a:pPr marL="12700" marR="60960">
              <a:lnSpc>
                <a:spcPct val="100000"/>
              </a:lnSpc>
              <a:spcBef>
                <a:spcPts val="100"/>
              </a:spcBef>
            </a:pPr>
            <a:r>
              <a:rPr dirty="0"/>
              <a:t>You</a:t>
            </a:r>
            <a:r>
              <a:rPr spc="-55" dirty="0"/>
              <a:t> </a:t>
            </a:r>
            <a:r>
              <a:rPr b="1" dirty="0">
                <a:latin typeface="Open Sans"/>
                <a:cs typeface="Open Sans"/>
              </a:rPr>
              <a:t>can’t</a:t>
            </a:r>
            <a:r>
              <a:rPr b="1" spc="-60" dirty="0">
                <a:latin typeface="Open Sans"/>
                <a:cs typeface="Open Sans"/>
              </a:rPr>
              <a:t> </a:t>
            </a:r>
            <a:r>
              <a:rPr b="1" dirty="0">
                <a:latin typeface="Open Sans"/>
                <a:cs typeface="Open Sans"/>
              </a:rPr>
              <a:t>replace</a:t>
            </a:r>
            <a:r>
              <a:rPr b="1" spc="-60" dirty="0">
                <a:latin typeface="Open Sans"/>
                <a:cs typeface="Open Sans"/>
              </a:rPr>
              <a:t> </a:t>
            </a:r>
            <a:r>
              <a:rPr b="1" dirty="0">
                <a:latin typeface="Open Sans"/>
                <a:cs typeface="Open Sans"/>
              </a:rPr>
              <a:t>service</a:t>
            </a:r>
            <a:r>
              <a:rPr b="1" spc="-50" dirty="0">
                <a:latin typeface="Open Sans"/>
                <a:cs typeface="Open Sans"/>
              </a:rPr>
              <a:t> </a:t>
            </a:r>
            <a:r>
              <a:rPr dirty="0"/>
              <a:t>instances</a:t>
            </a:r>
            <a:r>
              <a:rPr spc="-55" dirty="0"/>
              <a:t> </a:t>
            </a:r>
            <a:r>
              <a:rPr spc="-10" dirty="0"/>
              <a:t>one-by-</a:t>
            </a:r>
            <a:r>
              <a:rPr spc="-25" dirty="0"/>
              <a:t>one </a:t>
            </a:r>
            <a:r>
              <a:rPr dirty="0"/>
              <a:t>in</a:t>
            </a:r>
            <a:r>
              <a:rPr spc="-30" dirty="0"/>
              <a:t> </a:t>
            </a:r>
            <a:r>
              <a:rPr dirty="0"/>
              <a:t>a</a:t>
            </a:r>
            <a:r>
              <a:rPr spc="-15" dirty="0"/>
              <a:t> </a:t>
            </a:r>
            <a:r>
              <a:rPr dirty="0"/>
              <a:t>rolling</a:t>
            </a:r>
            <a:r>
              <a:rPr spc="-15" dirty="0"/>
              <a:t> </a:t>
            </a:r>
            <a:r>
              <a:rPr spc="-10" dirty="0"/>
              <a:t>manner</a:t>
            </a:r>
          </a:p>
          <a:p>
            <a:pPr marL="12700" marR="5080">
              <a:lnSpc>
                <a:spcPct val="100000"/>
              </a:lnSpc>
              <a:spcBef>
                <a:spcPts val="1600"/>
              </a:spcBef>
            </a:pPr>
            <a:r>
              <a:rPr dirty="0"/>
              <a:t>One</a:t>
            </a:r>
            <a:r>
              <a:rPr spc="-25" dirty="0"/>
              <a:t> </a:t>
            </a:r>
            <a:r>
              <a:rPr dirty="0"/>
              <a:t>service</a:t>
            </a:r>
            <a:r>
              <a:rPr spc="-20" dirty="0"/>
              <a:t> </a:t>
            </a:r>
            <a:r>
              <a:rPr dirty="0"/>
              <a:t>crashing</a:t>
            </a:r>
            <a:r>
              <a:rPr spc="-20" dirty="0"/>
              <a:t> </a:t>
            </a:r>
            <a:r>
              <a:rPr dirty="0"/>
              <a:t>has</a:t>
            </a:r>
            <a:r>
              <a:rPr spc="-25" dirty="0"/>
              <a:t> </a:t>
            </a:r>
            <a:r>
              <a:rPr dirty="0"/>
              <a:t>a</a:t>
            </a:r>
            <a:r>
              <a:rPr spc="-15" dirty="0"/>
              <a:t> </a:t>
            </a:r>
            <a:r>
              <a:rPr b="1" spc="-10" dirty="0">
                <a:latin typeface="Open Sans"/>
                <a:cs typeface="Open Sans"/>
              </a:rPr>
              <a:t>cascading</a:t>
            </a:r>
            <a:r>
              <a:rPr b="1" spc="-20" dirty="0">
                <a:latin typeface="Open Sans"/>
                <a:cs typeface="Open Sans"/>
              </a:rPr>
              <a:t> </a:t>
            </a:r>
            <a:r>
              <a:rPr b="1" dirty="0">
                <a:latin typeface="Open Sans"/>
                <a:cs typeface="Open Sans"/>
              </a:rPr>
              <a:t>effect</a:t>
            </a:r>
            <a:r>
              <a:rPr b="1" spc="-15" dirty="0">
                <a:latin typeface="Open Sans"/>
                <a:cs typeface="Open Sans"/>
              </a:rPr>
              <a:t> </a:t>
            </a:r>
            <a:r>
              <a:rPr spc="-25" dirty="0"/>
              <a:t>and </a:t>
            </a:r>
            <a:r>
              <a:rPr dirty="0"/>
              <a:t>tears</a:t>
            </a:r>
            <a:r>
              <a:rPr spc="-50" dirty="0"/>
              <a:t> </a:t>
            </a:r>
            <a:r>
              <a:rPr dirty="0"/>
              <a:t>down</a:t>
            </a:r>
            <a:r>
              <a:rPr spc="-45" dirty="0"/>
              <a:t> </a:t>
            </a:r>
            <a:r>
              <a:rPr dirty="0"/>
              <a:t>the</a:t>
            </a:r>
            <a:r>
              <a:rPr spc="-45" dirty="0"/>
              <a:t> </a:t>
            </a:r>
            <a:r>
              <a:rPr dirty="0"/>
              <a:t>whole</a:t>
            </a:r>
            <a:r>
              <a:rPr spc="-50" dirty="0"/>
              <a:t> </a:t>
            </a:r>
            <a:r>
              <a:rPr spc="-10" dirty="0"/>
              <a:t>application</a:t>
            </a:r>
          </a:p>
          <a:p>
            <a:pPr marL="12700" marR="528320">
              <a:lnSpc>
                <a:spcPct val="100000"/>
              </a:lnSpc>
              <a:spcBef>
                <a:spcPts val="1600"/>
              </a:spcBef>
            </a:pPr>
            <a:r>
              <a:rPr dirty="0"/>
              <a:t>You</a:t>
            </a:r>
            <a:r>
              <a:rPr spc="-35" dirty="0"/>
              <a:t> </a:t>
            </a:r>
            <a:r>
              <a:rPr b="1" dirty="0">
                <a:latin typeface="Open Sans"/>
                <a:cs typeface="Open Sans"/>
              </a:rPr>
              <a:t>don’t</a:t>
            </a:r>
            <a:r>
              <a:rPr b="1" spc="-40" dirty="0">
                <a:latin typeface="Open Sans"/>
                <a:cs typeface="Open Sans"/>
              </a:rPr>
              <a:t> </a:t>
            </a:r>
            <a:r>
              <a:rPr b="1" dirty="0">
                <a:latin typeface="Open Sans"/>
                <a:cs typeface="Open Sans"/>
              </a:rPr>
              <a:t>know</a:t>
            </a:r>
            <a:r>
              <a:rPr b="1" spc="-35" dirty="0">
                <a:latin typeface="Open Sans"/>
                <a:cs typeface="Open Sans"/>
              </a:rPr>
              <a:t> </a:t>
            </a:r>
            <a:r>
              <a:rPr dirty="0"/>
              <a:t>which</a:t>
            </a:r>
            <a:r>
              <a:rPr spc="-35" dirty="0"/>
              <a:t> </a:t>
            </a:r>
            <a:r>
              <a:rPr dirty="0"/>
              <a:t>request</a:t>
            </a:r>
            <a:r>
              <a:rPr spc="-40" dirty="0"/>
              <a:t> </a:t>
            </a:r>
            <a:r>
              <a:rPr dirty="0"/>
              <a:t>caused</a:t>
            </a:r>
            <a:r>
              <a:rPr spc="-40" dirty="0"/>
              <a:t> </a:t>
            </a:r>
            <a:r>
              <a:rPr spc="-25" dirty="0"/>
              <a:t>the </a:t>
            </a:r>
            <a:r>
              <a:rPr spc="-10" dirty="0"/>
              <a:t>exception</a:t>
            </a:r>
            <a:r>
              <a:rPr spc="-25" dirty="0"/>
              <a:t> </a:t>
            </a:r>
            <a:r>
              <a:rPr dirty="0"/>
              <a:t>in</a:t>
            </a:r>
            <a:r>
              <a:rPr spc="-20" dirty="0"/>
              <a:t> </a:t>
            </a:r>
            <a:r>
              <a:rPr dirty="0"/>
              <a:t>a</a:t>
            </a:r>
            <a:r>
              <a:rPr spc="-20" dirty="0"/>
              <a:t> </a:t>
            </a:r>
            <a:r>
              <a:rPr dirty="0"/>
              <a:t>service</a:t>
            </a:r>
            <a:r>
              <a:rPr spc="-20" dirty="0"/>
              <a:t> </a:t>
            </a:r>
            <a:r>
              <a:rPr dirty="0"/>
              <a:t>down</a:t>
            </a:r>
            <a:r>
              <a:rPr spc="-20" dirty="0"/>
              <a:t> </a:t>
            </a:r>
            <a:r>
              <a:rPr dirty="0"/>
              <a:t>the</a:t>
            </a:r>
            <a:r>
              <a:rPr spc="-20" dirty="0"/>
              <a:t> road</a:t>
            </a:r>
          </a:p>
          <a:p>
            <a:pPr marL="12700" marR="305435">
              <a:lnSpc>
                <a:spcPct val="100000"/>
              </a:lnSpc>
              <a:spcBef>
                <a:spcPts val="1600"/>
              </a:spcBef>
            </a:pPr>
            <a:r>
              <a:rPr dirty="0"/>
              <a:t>Your</a:t>
            </a:r>
            <a:r>
              <a:rPr spc="-40" dirty="0"/>
              <a:t> </a:t>
            </a:r>
            <a:r>
              <a:rPr dirty="0"/>
              <a:t>application</a:t>
            </a:r>
            <a:r>
              <a:rPr spc="-25" dirty="0"/>
              <a:t> </a:t>
            </a:r>
            <a:r>
              <a:rPr b="1" dirty="0">
                <a:latin typeface="Open Sans"/>
                <a:cs typeface="Open Sans"/>
              </a:rPr>
              <a:t>feels</a:t>
            </a:r>
            <a:r>
              <a:rPr b="1" spc="-35" dirty="0">
                <a:latin typeface="Open Sans"/>
                <a:cs typeface="Open Sans"/>
              </a:rPr>
              <a:t> </a:t>
            </a:r>
            <a:r>
              <a:rPr b="1" dirty="0">
                <a:latin typeface="Open Sans"/>
                <a:cs typeface="Open Sans"/>
              </a:rPr>
              <a:t>slow</a:t>
            </a:r>
            <a:r>
              <a:rPr dirty="0"/>
              <a:t>,</a:t>
            </a:r>
            <a:r>
              <a:rPr spc="-35" dirty="0"/>
              <a:t> </a:t>
            </a:r>
            <a:r>
              <a:rPr dirty="0"/>
              <a:t>but</a:t>
            </a:r>
            <a:r>
              <a:rPr spc="-35" dirty="0"/>
              <a:t> </a:t>
            </a:r>
            <a:r>
              <a:rPr dirty="0"/>
              <a:t>you</a:t>
            </a:r>
            <a:r>
              <a:rPr spc="-35" dirty="0"/>
              <a:t> </a:t>
            </a:r>
            <a:r>
              <a:rPr dirty="0"/>
              <a:t>can’t</a:t>
            </a:r>
            <a:r>
              <a:rPr spc="-35" dirty="0"/>
              <a:t> </a:t>
            </a:r>
            <a:r>
              <a:rPr spc="-25" dirty="0"/>
              <a:t>say </a:t>
            </a:r>
            <a:r>
              <a:rPr dirty="0"/>
              <a:t>which</a:t>
            </a:r>
            <a:r>
              <a:rPr spc="-20" dirty="0"/>
              <a:t> </a:t>
            </a:r>
            <a:r>
              <a:rPr dirty="0"/>
              <a:t>service</a:t>
            </a:r>
            <a:r>
              <a:rPr spc="-15" dirty="0"/>
              <a:t> </a:t>
            </a:r>
            <a:r>
              <a:rPr dirty="0"/>
              <a:t>is</a:t>
            </a:r>
            <a:r>
              <a:rPr spc="-15" dirty="0"/>
              <a:t> </a:t>
            </a:r>
            <a:r>
              <a:rPr dirty="0"/>
              <a:t>the</a:t>
            </a:r>
            <a:r>
              <a:rPr spc="-20" dirty="0"/>
              <a:t> </a:t>
            </a:r>
            <a:r>
              <a:rPr spc="-10" dirty="0"/>
              <a:t>culprit</a:t>
            </a:r>
          </a:p>
          <a:p>
            <a:pPr marL="12700" marR="819785">
              <a:lnSpc>
                <a:spcPct val="100000"/>
              </a:lnSpc>
              <a:spcBef>
                <a:spcPts val="1600"/>
              </a:spcBef>
            </a:pPr>
            <a:r>
              <a:rPr dirty="0"/>
              <a:t>Your</a:t>
            </a:r>
            <a:r>
              <a:rPr spc="-45" dirty="0"/>
              <a:t> </a:t>
            </a:r>
            <a:r>
              <a:rPr dirty="0"/>
              <a:t>services</a:t>
            </a:r>
            <a:r>
              <a:rPr spc="-40" dirty="0"/>
              <a:t> </a:t>
            </a:r>
            <a:r>
              <a:rPr dirty="0"/>
              <a:t>are</a:t>
            </a:r>
            <a:r>
              <a:rPr spc="-40" dirty="0"/>
              <a:t> </a:t>
            </a:r>
            <a:r>
              <a:rPr b="1" dirty="0">
                <a:latin typeface="Open Sans"/>
                <a:cs typeface="Open Sans"/>
              </a:rPr>
              <a:t>too</a:t>
            </a:r>
            <a:r>
              <a:rPr b="1" spc="-40" dirty="0">
                <a:latin typeface="Open Sans"/>
                <a:cs typeface="Open Sans"/>
              </a:rPr>
              <a:t> </a:t>
            </a:r>
            <a:r>
              <a:rPr b="1" dirty="0">
                <a:latin typeface="Open Sans"/>
                <a:cs typeface="Open Sans"/>
              </a:rPr>
              <a:t>chatty</a:t>
            </a:r>
            <a:r>
              <a:rPr dirty="0"/>
              <a:t>:</a:t>
            </a:r>
            <a:r>
              <a:rPr spc="-40" dirty="0"/>
              <a:t> </a:t>
            </a:r>
            <a:r>
              <a:rPr dirty="0"/>
              <a:t>One</a:t>
            </a:r>
            <a:r>
              <a:rPr spc="-40" dirty="0"/>
              <a:t> </a:t>
            </a:r>
            <a:r>
              <a:rPr spc="-20" dirty="0"/>
              <a:t>user </a:t>
            </a:r>
            <a:r>
              <a:rPr spc="-10" dirty="0"/>
              <a:t>transaction</a:t>
            </a:r>
            <a:r>
              <a:rPr spc="-30" dirty="0"/>
              <a:t> </a:t>
            </a:r>
            <a:r>
              <a:rPr dirty="0"/>
              <a:t>creates</a:t>
            </a:r>
            <a:r>
              <a:rPr spc="-25" dirty="0"/>
              <a:t> </a:t>
            </a:r>
            <a:r>
              <a:rPr spc="-10" dirty="0"/>
              <a:t>hundreds</a:t>
            </a:r>
            <a:r>
              <a:rPr spc="-25" dirty="0"/>
              <a:t> </a:t>
            </a:r>
            <a:r>
              <a:rPr spc="-10" dirty="0"/>
              <a:t>requests</a:t>
            </a:r>
          </a:p>
        </p:txBody>
      </p:sp>
      <p:sp>
        <p:nvSpPr>
          <p:cNvPr id="7" name="object 7"/>
          <p:cNvSpPr txBox="1">
            <a:spLocks noGrp="1"/>
          </p:cNvSpPr>
          <p:nvPr>
            <p:ph type="dt" sz="half" idx="6"/>
          </p:nvPr>
        </p:nvSpPr>
        <p:spPr>
          <a:prstGeom prst="rect">
            <a:avLst/>
          </a:prstGeom>
        </p:spPr>
        <p:txBody>
          <a:bodyPr vert="horz" wrap="square" lIns="0" tIns="10795" rIns="0" bIns="0" rtlCol="0">
            <a:spAutoFit/>
          </a:bodyPr>
          <a:lstStyle/>
          <a:p>
            <a:pPr marL="12700">
              <a:lnSpc>
                <a:spcPct val="100000"/>
              </a:lnSpc>
              <a:spcBef>
                <a:spcPts val="85"/>
              </a:spcBef>
            </a:pPr>
            <a:endParaRPr spc="-10" dirty="0"/>
          </a:p>
        </p:txBody>
      </p:sp>
      <p:sp>
        <p:nvSpPr>
          <p:cNvPr id="8" name="object 8"/>
          <p:cNvSpPr txBox="1"/>
          <p:nvPr/>
        </p:nvSpPr>
        <p:spPr>
          <a:xfrm>
            <a:off x="2334349" y="4909124"/>
            <a:ext cx="1309370" cy="153670"/>
          </a:xfrm>
          <a:prstGeom prst="rect">
            <a:avLst/>
          </a:prstGeom>
        </p:spPr>
        <p:txBody>
          <a:bodyPr vert="horz" wrap="square" lIns="0" tIns="10795" rIns="0" bIns="0" rtlCol="0">
            <a:spAutoFit/>
          </a:bodyPr>
          <a:lstStyle/>
          <a:p>
            <a:pPr marL="12700">
              <a:lnSpc>
                <a:spcPct val="100000"/>
              </a:lnSpc>
              <a:spcBef>
                <a:spcPts val="85"/>
              </a:spcBef>
            </a:pPr>
            <a:r>
              <a:rPr sz="800" spc="-10" dirty="0">
                <a:solidFill>
                  <a:srgbClr val="FFFFFF"/>
                </a:solidFill>
                <a:latin typeface="Source Sans Pro"/>
                <a:cs typeface="Source Sans Pro"/>
                <a:hlinkClick r:id="rId2"/>
              </a:rPr>
              <a:t>info@container-solutions.com</a:t>
            </a:r>
            <a:endParaRPr sz="800">
              <a:latin typeface="Source Sans Pro"/>
              <a:cs typeface="Source Sans Pro"/>
            </a:endParaRPr>
          </a:p>
        </p:txBody>
      </p:sp>
      <p:sp>
        <p:nvSpPr>
          <p:cNvPr id="10" name="object 10"/>
          <p:cNvSpPr txBox="1"/>
          <p:nvPr/>
        </p:nvSpPr>
        <p:spPr>
          <a:xfrm>
            <a:off x="7420196" y="4909124"/>
            <a:ext cx="701040" cy="153670"/>
          </a:xfrm>
          <a:prstGeom prst="rect">
            <a:avLst/>
          </a:prstGeom>
        </p:spPr>
        <p:txBody>
          <a:bodyPr vert="horz" wrap="square" lIns="0" tIns="10795" rIns="0" bIns="0" rtlCol="0">
            <a:spAutoFit/>
          </a:bodyPr>
          <a:lstStyle/>
          <a:p>
            <a:pPr marL="12700">
              <a:lnSpc>
                <a:spcPct val="100000"/>
              </a:lnSpc>
              <a:spcBef>
                <a:spcPts val="85"/>
              </a:spcBef>
            </a:pPr>
            <a:r>
              <a:rPr sz="800" spc="-10" dirty="0">
                <a:solidFill>
                  <a:srgbClr val="FFFFFF"/>
                </a:solidFill>
                <a:latin typeface="Source Sans Pro"/>
                <a:cs typeface="Source Sans Pro"/>
              </a:rPr>
              <a:t>@michmueller_</a:t>
            </a:r>
            <a:endParaRPr sz="800">
              <a:latin typeface="Source Sans Pro"/>
              <a:cs typeface="Source Sans Pro"/>
            </a:endParaRPr>
          </a:p>
        </p:txBody>
      </p:sp>
      <p:pic>
        <p:nvPicPr>
          <p:cNvPr id="11" name="Picture 10"/>
          <p:cNvPicPr>
            <a:picLocks noChangeAspect="1"/>
          </p:cNvPicPr>
          <p:nvPr/>
        </p:nvPicPr>
        <p:blipFill>
          <a:blip r:embed="rId3"/>
          <a:stretch>
            <a:fillRect/>
          </a:stretch>
        </p:blipFill>
        <p:spPr>
          <a:xfrm flipV="1">
            <a:off x="0" y="4781550"/>
            <a:ext cx="9144000" cy="36195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11699" y="795100"/>
            <a:ext cx="4125595" cy="4036695"/>
          </a:xfrm>
          <a:custGeom>
            <a:avLst/>
            <a:gdLst/>
            <a:ahLst/>
            <a:cxnLst/>
            <a:rect l="l" t="t" r="r" b="b"/>
            <a:pathLst>
              <a:path w="4125595" h="4036695">
                <a:moveTo>
                  <a:pt x="4125599" y="4036499"/>
                </a:moveTo>
                <a:lnTo>
                  <a:pt x="0" y="4036499"/>
                </a:lnTo>
                <a:lnTo>
                  <a:pt x="0" y="0"/>
                </a:lnTo>
                <a:lnTo>
                  <a:pt x="4125599" y="0"/>
                </a:lnTo>
                <a:lnTo>
                  <a:pt x="4125599" y="4036499"/>
                </a:lnTo>
                <a:close/>
              </a:path>
            </a:pathLst>
          </a:custGeom>
          <a:solidFill>
            <a:srgbClr val="2740F7">
              <a:alpha val="5059"/>
            </a:srgbClr>
          </a:solidFill>
        </p:spPr>
        <p:txBody>
          <a:bodyPr wrap="square" lIns="0" tIns="0" rIns="0" bIns="0" rtlCol="0"/>
          <a:lstStyle/>
          <a:p>
            <a:endParaRPr/>
          </a:p>
        </p:txBody>
      </p:sp>
      <p:sp>
        <p:nvSpPr>
          <p:cNvPr id="3" name="object 3"/>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dirty="0"/>
              <a:t>How</a:t>
            </a:r>
            <a:r>
              <a:rPr spc="-55" dirty="0"/>
              <a:t> </a:t>
            </a:r>
            <a:r>
              <a:rPr dirty="0"/>
              <a:t>does</a:t>
            </a:r>
            <a:r>
              <a:rPr spc="-50" dirty="0"/>
              <a:t> </a:t>
            </a:r>
            <a:r>
              <a:rPr dirty="0"/>
              <a:t>well</a:t>
            </a:r>
            <a:r>
              <a:rPr spc="-50" dirty="0"/>
              <a:t> </a:t>
            </a:r>
            <a:r>
              <a:rPr dirty="0"/>
              <a:t>architected</a:t>
            </a:r>
            <a:r>
              <a:rPr spc="-50" dirty="0"/>
              <a:t> </a:t>
            </a:r>
            <a:r>
              <a:rPr dirty="0"/>
              <a:t>look</a:t>
            </a:r>
            <a:r>
              <a:rPr spc="-50" dirty="0"/>
              <a:t> </a:t>
            </a:r>
            <a:r>
              <a:rPr spc="-20" dirty="0"/>
              <a:t>like?</a:t>
            </a:r>
          </a:p>
        </p:txBody>
      </p:sp>
      <p:sp>
        <p:nvSpPr>
          <p:cNvPr id="4" name="object 4"/>
          <p:cNvSpPr txBox="1"/>
          <p:nvPr/>
        </p:nvSpPr>
        <p:spPr>
          <a:xfrm>
            <a:off x="384725" y="829969"/>
            <a:ext cx="3906520" cy="3765550"/>
          </a:xfrm>
          <a:prstGeom prst="rect">
            <a:avLst/>
          </a:prstGeom>
        </p:spPr>
        <p:txBody>
          <a:bodyPr vert="horz" wrap="square" lIns="0" tIns="12065" rIns="0" bIns="0" rtlCol="0">
            <a:spAutoFit/>
          </a:bodyPr>
          <a:lstStyle/>
          <a:p>
            <a:pPr marL="12700">
              <a:lnSpc>
                <a:spcPct val="100000"/>
              </a:lnSpc>
              <a:spcBef>
                <a:spcPts val="95"/>
              </a:spcBef>
            </a:pPr>
            <a:r>
              <a:rPr sz="1300" b="1" spc="-10" dirty="0">
                <a:solidFill>
                  <a:srgbClr val="434343"/>
                </a:solidFill>
                <a:latin typeface="Open Sans"/>
                <a:cs typeface="Open Sans"/>
              </a:rPr>
              <a:t>Identify</a:t>
            </a:r>
            <a:r>
              <a:rPr sz="1300" b="1" spc="-50" dirty="0">
                <a:solidFill>
                  <a:srgbClr val="434343"/>
                </a:solidFill>
                <a:latin typeface="Open Sans"/>
                <a:cs typeface="Open Sans"/>
              </a:rPr>
              <a:t> </a:t>
            </a:r>
            <a:r>
              <a:rPr sz="1300" b="1" dirty="0">
                <a:solidFill>
                  <a:srgbClr val="434343"/>
                </a:solidFill>
                <a:latin typeface="Open Sans"/>
                <a:cs typeface="Open Sans"/>
              </a:rPr>
              <a:t>Failure</a:t>
            </a:r>
            <a:r>
              <a:rPr sz="1300" b="1" spc="-45" dirty="0">
                <a:solidFill>
                  <a:srgbClr val="434343"/>
                </a:solidFill>
                <a:latin typeface="Open Sans"/>
                <a:cs typeface="Open Sans"/>
              </a:rPr>
              <a:t> </a:t>
            </a:r>
            <a:r>
              <a:rPr sz="1300" b="1" spc="-10" dirty="0">
                <a:solidFill>
                  <a:srgbClr val="434343"/>
                </a:solidFill>
                <a:latin typeface="Open Sans"/>
                <a:cs typeface="Open Sans"/>
              </a:rPr>
              <a:t>Scenarios:</a:t>
            </a:r>
            <a:endParaRPr sz="1300">
              <a:latin typeface="Open Sans"/>
              <a:cs typeface="Open Sans"/>
            </a:endParaRPr>
          </a:p>
          <a:p>
            <a:pPr marL="469265" indent="-313690">
              <a:lnSpc>
                <a:spcPts val="1400"/>
              </a:lnSpc>
              <a:spcBef>
                <a:spcPts val="1280"/>
              </a:spcBef>
              <a:buClr>
                <a:srgbClr val="2841F9"/>
              </a:buClr>
              <a:buSzPct val="84615"/>
              <a:buFont typeface="Arial"/>
              <a:buChar char="●"/>
              <a:tabLst>
                <a:tab pos="469265" algn="l"/>
              </a:tabLst>
            </a:pPr>
            <a:r>
              <a:rPr sz="1300" dirty="0">
                <a:solidFill>
                  <a:srgbClr val="434343"/>
                </a:solidFill>
                <a:latin typeface="Open Sans"/>
                <a:cs typeface="Open Sans"/>
              </a:rPr>
              <a:t>Service</a:t>
            </a:r>
            <a:r>
              <a:rPr sz="1300" spc="-20" dirty="0">
                <a:solidFill>
                  <a:srgbClr val="434343"/>
                </a:solidFill>
                <a:latin typeface="Open Sans"/>
                <a:cs typeface="Open Sans"/>
              </a:rPr>
              <a:t> </a:t>
            </a:r>
            <a:r>
              <a:rPr sz="1300" dirty="0">
                <a:solidFill>
                  <a:srgbClr val="434343"/>
                </a:solidFill>
                <a:latin typeface="Open Sans"/>
                <a:cs typeface="Open Sans"/>
              </a:rPr>
              <a:t>A</a:t>
            </a:r>
            <a:r>
              <a:rPr sz="1300" spc="-20" dirty="0">
                <a:solidFill>
                  <a:srgbClr val="434343"/>
                </a:solidFill>
                <a:latin typeface="Open Sans"/>
                <a:cs typeface="Open Sans"/>
              </a:rPr>
              <a:t> </a:t>
            </a:r>
            <a:r>
              <a:rPr sz="1300" dirty="0">
                <a:solidFill>
                  <a:srgbClr val="434343"/>
                </a:solidFill>
                <a:latin typeface="Open Sans"/>
                <a:cs typeface="Open Sans"/>
              </a:rPr>
              <a:t>is</a:t>
            </a:r>
            <a:r>
              <a:rPr sz="1300" spc="-20" dirty="0">
                <a:solidFill>
                  <a:srgbClr val="434343"/>
                </a:solidFill>
                <a:latin typeface="Open Sans"/>
                <a:cs typeface="Open Sans"/>
              </a:rPr>
              <a:t> </a:t>
            </a:r>
            <a:r>
              <a:rPr sz="1300" dirty="0">
                <a:solidFill>
                  <a:srgbClr val="434343"/>
                </a:solidFill>
                <a:latin typeface="Open Sans"/>
                <a:cs typeface="Open Sans"/>
              </a:rPr>
              <a:t>not</a:t>
            </a:r>
            <a:r>
              <a:rPr sz="1300" spc="-20" dirty="0">
                <a:solidFill>
                  <a:srgbClr val="434343"/>
                </a:solidFill>
                <a:latin typeface="Open Sans"/>
                <a:cs typeface="Open Sans"/>
              </a:rPr>
              <a:t> </a:t>
            </a:r>
            <a:r>
              <a:rPr sz="1300" dirty="0">
                <a:solidFill>
                  <a:srgbClr val="434343"/>
                </a:solidFill>
                <a:latin typeface="Open Sans"/>
                <a:cs typeface="Open Sans"/>
              </a:rPr>
              <a:t>able</a:t>
            </a:r>
            <a:r>
              <a:rPr sz="1300" spc="-15" dirty="0">
                <a:solidFill>
                  <a:srgbClr val="434343"/>
                </a:solidFill>
                <a:latin typeface="Open Sans"/>
                <a:cs typeface="Open Sans"/>
              </a:rPr>
              <a:t> </a:t>
            </a:r>
            <a:r>
              <a:rPr sz="1300" dirty="0">
                <a:solidFill>
                  <a:srgbClr val="434343"/>
                </a:solidFill>
                <a:latin typeface="Open Sans"/>
                <a:cs typeface="Open Sans"/>
              </a:rPr>
              <a:t>to</a:t>
            </a:r>
            <a:r>
              <a:rPr sz="1300" spc="-20" dirty="0">
                <a:solidFill>
                  <a:srgbClr val="434343"/>
                </a:solidFill>
                <a:latin typeface="Open Sans"/>
                <a:cs typeface="Open Sans"/>
              </a:rPr>
              <a:t> </a:t>
            </a:r>
            <a:r>
              <a:rPr sz="1300" spc="-10" dirty="0">
                <a:solidFill>
                  <a:srgbClr val="434343"/>
                </a:solidFill>
                <a:latin typeface="Open Sans"/>
                <a:cs typeface="Open Sans"/>
              </a:rPr>
              <a:t>communicate</a:t>
            </a:r>
            <a:r>
              <a:rPr sz="1300" spc="-20" dirty="0">
                <a:solidFill>
                  <a:srgbClr val="434343"/>
                </a:solidFill>
                <a:latin typeface="Open Sans"/>
                <a:cs typeface="Open Sans"/>
              </a:rPr>
              <a:t> with</a:t>
            </a:r>
            <a:endParaRPr sz="1300">
              <a:latin typeface="Open Sans"/>
              <a:cs typeface="Open Sans"/>
            </a:endParaRPr>
          </a:p>
          <a:p>
            <a:pPr marL="469900">
              <a:lnSpc>
                <a:spcPts val="1245"/>
              </a:lnSpc>
            </a:pPr>
            <a:r>
              <a:rPr sz="1300" dirty="0">
                <a:solidFill>
                  <a:srgbClr val="434343"/>
                </a:solidFill>
                <a:latin typeface="Open Sans"/>
                <a:cs typeface="Open Sans"/>
              </a:rPr>
              <a:t>Service</a:t>
            </a:r>
            <a:r>
              <a:rPr sz="1300" spc="-50" dirty="0">
                <a:solidFill>
                  <a:srgbClr val="434343"/>
                </a:solidFill>
                <a:latin typeface="Open Sans"/>
                <a:cs typeface="Open Sans"/>
              </a:rPr>
              <a:t> </a:t>
            </a:r>
            <a:r>
              <a:rPr sz="1300" spc="-25" dirty="0">
                <a:solidFill>
                  <a:srgbClr val="434343"/>
                </a:solidFill>
                <a:latin typeface="Open Sans"/>
                <a:cs typeface="Open Sans"/>
              </a:rPr>
              <a:t>B.</a:t>
            </a:r>
            <a:endParaRPr sz="1300">
              <a:latin typeface="Open Sans"/>
              <a:cs typeface="Open Sans"/>
            </a:endParaRPr>
          </a:p>
          <a:p>
            <a:pPr marL="469265" indent="-313690">
              <a:lnSpc>
                <a:spcPts val="1245"/>
              </a:lnSpc>
              <a:buClr>
                <a:srgbClr val="2841F9"/>
              </a:buClr>
              <a:buSzPct val="84615"/>
              <a:buFont typeface="Arial"/>
              <a:buChar char="●"/>
              <a:tabLst>
                <a:tab pos="469265" algn="l"/>
              </a:tabLst>
            </a:pPr>
            <a:r>
              <a:rPr sz="1300" dirty="0">
                <a:solidFill>
                  <a:srgbClr val="434343"/>
                </a:solidFill>
                <a:latin typeface="Open Sans"/>
                <a:cs typeface="Open Sans"/>
              </a:rPr>
              <a:t>Database</a:t>
            </a:r>
            <a:r>
              <a:rPr sz="1300" spc="-40" dirty="0">
                <a:solidFill>
                  <a:srgbClr val="434343"/>
                </a:solidFill>
                <a:latin typeface="Open Sans"/>
                <a:cs typeface="Open Sans"/>
              </a:rPr>
              <a:t> </a:t>
            </a:r>
            <a:r>
              <a:rPr sz="1300" dirty="0">
                <a:solidFill>
                  <a:srgbClr val="434343"/>
                </a:solidFill>
                <a:latin typeface="Open Sans"/>
                <a:cs typeface="Open Sans"/>
              </a:rPr>
              <a:t>is</a:t>
            </a:r>
            <a:r>
              <a:rPr sz="1300" spc="-35" dirty="0">
                <a:solidFill>
                  <a:srgbClr val="434343"/>
                </a:solidFill>
                <a:latin typeface="Open Sans"/>
                <a:cs typeface="Open Sans"/>
              </a:rPr>
              <a:t> </a:t>
            </a:r>
            <a:r>
              <a:rPr sz="1300" dirty="0">
                <a:solidFill>
                  <a:srgbClr val="434343"/>
                </a:solidFill>
                <a:latin typeface="Open Sans"/>
                <a:cs typeface="Open Sans"/>
              </a:rPr>
              <a:t>not</a:t>
            </a:r>
            <a:r>
              <a:rPr sz="1300" spc="-35" dirty="0">
                <a:solidFill>
                  <a:srgbClr val="434343"/>
                </a:solidFill>
                <a:latin typeface="Open Sans"/>
                <a:cs typeface="Open Sans"/>
              </a:rPr>
              <a:t> </a:t>
            </a:r>
            <a:r>
              <a:rPr sz="1300" spc="-10" dirty="0">
                <a:solidFill>
                  <a:srgbClr val="434343"/>
                </a:solidFill>
                <a:latin typeface="Open Sans"/>
                <a:cs typeface="Open Sans"/>
              </a:rPr>
              <a:t>accessible.</a:t>
            </a:r>
            <a:endParaRPr sz="1300">
              <a:latin typeface="Open Sans"/>
              <a:cs typeface="Open Sans"/>
            </a:endParaRPr>
          </a:p>
          <a:p>
            <a:pPr marL="469265" indent="-313690">
              <a:lnSpc>
                <a:spcPts val="1245"/>
              </a:lnSpc>
              <a:buClr>
                <a:srgbClr val="2841F9"/>
              </a:buClr>
              <a:buSzPct val="84615"/>
              <a:buFont typeface="Arial"/>
              <a:buChar char="●"/>
              <a:tabLst>
                <a:tab pos="469265" algn="l"/>
              </a:tabLst>
            </a:pPr>
            <a:r>
              <a:rPr sz="1300" dirty="0">
                <a:solidFill>
                  <a:srgbClr val="434343"/>
                </a:solidFill>
                <a:latin typeface="Open Sans"/>
                <a:cs typeface="Open Sans"/>
              </a:rPr>
              <a:t>Your</a:t>
            </a:r>
            <a:r>
              <a:rPr sz="1300" spc="-30" dirty="0">
                <a:solidFill>
                  <a:srgbClr val="434343"/>
                </a:solidFill>
                <a:latin typeface="Open Sans"/>
                <a:cs typeface="Open Sans"/>
              </a:rPr>
              <a:t> </a:t>
            </a:r>
            <a:r>
              <a:rPr sz="1300" spc="-10" dirty="0">
                <a:solidFill>
                  <a:srgbClr val="434343"/>
                </a:solidFill>
                <a:latin typeface="Open Sans"/>
                <a:cs typeface="Open Sans"/>
              </a:rPr>
              <a:t>application</a:t>
            </a:r>
            <a:r>
              <a:rPr sz="1300" spc="-30" dirty="0">
                <a:solidFill>
                  <a:srgbClr val="434343"/>
                </a:solidFill>
                <a:latin typeface="Open Sans"/>
                <a:cs typeface="Open Sans"/>
              </a:rPr>
              <a:t> </a:t>
            </a:r>
            <a:r>
              <a:rPr sz="1300" dirty="0">
                <a:solidFill>
                  <a:srgbClr val="434343"/>
                </a:solidFill>
                <a:latin typeface="Open Sans"/>
                <a:cs typeface="Open Sans"/>
              </a:rPr>
              <a:t>is</a:t>
            </a:r>
            <a:r>
              <a:rPr sz="1300" spc="-25" dirty="0">
                <a:solidFill>
                  <a:srgbClr val="434343"/>
                </a:solidFill>
                <a:latin typeface="Open Sans"/>
                <a:cs typeface="Open Sans"/>
              </a:rPr>
              <a:t> </a:t>
            </a:r>
            <a:r>
              <a:rPr sz="1300" dirty="0">
                <a:solidFill>
                  <a:srgbClr val="434343"/>
                </a:solidFill>
                <a:latin typeface="Open Sans"/>
                <a:cs typeface="Open Sans"/>
              </a:rPr>
              <a:t>not</a:t>
            </a:r>
            <a:r>
              <a:rPr sz="1300" spc="-30" dirty="0">
                <a:solidFill>
                  <a:srgbClr val="434343"/>
                </a:solidFill>
                <a:latin typeface="Open Sans"/>
                <a:cs typeface="Open Sans"/>
              </a:rPr>
              <a:t> </a:t>
            </a:r>
            <a:r>
              <a:rPr sz="1300" dirty="0">
                <a:solidFill>
                  <a:srgbClr val="434343"/>
                </a:solidFill>
                <a:latin typeface="Open Sans"/>
                <a:cs typeface="Open Sans"/>
              </a:rPr>
              <a:t>able</a:t>
            </a:r>
            <a:r>
              <a:rPr sz="1300" spc="-30" dirty="0">
                <a:solidFill>
                  <a:srgbClr val="434343"/>
                </a:solidFill>
                <a:latin typeface="Open Sans"/>
                <a:cs typeface="Open Sans"/>
              </a:rPr>
              <a:t> </a:t>
            </a:r>
            <a:r>
              <a:rPr sz="1300" dirty="0">
                <a:solidFill>
                  <a:srgbClr val="434343"/>
                </a:solidFill>
                <a:latin typeface="Open Sans"/>
                <a:cs typeface="Open Sans"/>
              </a:rPr>
              <a:t>to</a:t>
            </a:r>
            <a:r>
              <a:rPr sz="1300" spc="-25" dirty="0">
                <a:solidFill>
                  <a:srgbClr val="434343"/>
                </a:solidFill>
                <a:latin typeface="Open Sans"/>
                <a:cs typeface="Open Sans"/>
              </a:rPr>
              <a:t> </a:t>
            </a:r>
            <a:r>
              <a:rPr sz="1300" dirty="0">
                <a:solidFill>
                  <a:srgbClr val="434343"/>
                </a:solidFill>
                <a:latin typeface="Open Sans"/>
                <a:cs typeface="Open Sans"/>
              </a:rPr>
              <a:t>connect</a:t>
            </a:r>
            <a:r>
              <a:rPr sz="1300" spc="-30" dirty="0">
                <a:solidFill>
                  <a:srgbClr val="434343"/>
                </a:solidFill>
                <a:latin typeface="Open Sans"/>
                <a:cs typeface="Open Sans"/>
              </a:rPr>
              <a:t> </a:t>
            </a:r>
            <a:r>
              <a:rPr sz="1300" dirty="0">
                <a:solidFill>
                  <a:srgbClr val="434343"/>
                </a:solidFill>
                <a:latin typeface="Open Sans"/>
                <a:cs typeface="Open Sans"/>
              </a:rPr>
              <a:t>to</a:t>
            </a:r>
            <a:r>
              <a:rPr sz="1300" spc="-25" dirty="0">
                <a:solidFill>
                  <a:srgbClr val="434343"/>
                </a:solidFill>
                <a:latin typeface="Open Sans"/>
                <a:cs typeface="Open Sans"/>
              </a:rPr>
              <a:t> the</a:t>
            </a:r>
            <a:endParaRPr sz="1300">
              <a:latin typeface="Open Sans"/>
              <a:cs typeface="Open Sans"/>
            </a:endParaRPr>
          </a:p>
          <a:p>
            <a:pPr marL="469900">
              <a:lnSpc>
                <a:spcPts val="1245"/>
              </a:lnSpc>
            </a:pPr>
            <a:r>
              <a:rPr sz="1300" dirty="0">
                <a:solidFill>
                  <a:srgbClr val="434343"/>
                </a:solidFill>
                <a:latin typeface="Open Sans"/>
                <a:cs typeface="Open Sans"/>
              </a:rPr>
              <a:t>file</a:t>
            </a:r>
            <a:r>
              <a:rPr sz="1300" spc="-5" dirty="0">
                <a:solidFill>
                  <a:srgbClr val="434343"/>
                </a:solidFill>
                <a:latin typeface="Open Sans"/>
                <a:cs typeface="Open Sans"/>
              </a:rPr>
              <a:t> </a:t>
            </a:r>
            <a:r>
              <a:rPr sz="1300" spc="-10" dirty="0">
                <a:solidFill>
                  <a:srgbClr val="434343"/>
                </a:solidFill>
                <a:latin typeface="Open Sans"/>
                <a:cs typeface="Open Sans"/>
              </a:rPr>
              <a:t>system.</a:t>
            </a:r>
            <a:endParaRPr sz="1300">
              <a:latin typeface="Open Sans"/>
              <a:cs typeface="Open Sans"/>
            </a:endParaRPr>
          </a:p>
          <a:p>
            <a:pPr marL="469265" indent="-313690">
              <a:lnSpc>
                <a:spcPts val="1245"/>
              </a:lnSpc>
              <a:buClr>
                <a:srgbClr val="2841F9"/>
              </a:buClr>
              <a:buSzPct val="84615"/>
              <a:buFont typeface="Arial"/>
              <a:buChar char="●"/>
              <a:tabLst>
                <a:tab pos="469265" algn="l"/>
              </a:tabLst>
            </a:pPr>
            <a:r>
              <a:rPr sz="1300" dirty="0">
                <a:solidFill>
                  <a:srgbClr val="434343"/>
                </a:solidFill>
                <a:latin typeface="Open Sans"/>
                <a:cs typeface="Open Sans"/>
              </a:rPr>
              <a:t>Server</a:t>
            </a:r>
            <a:r>
              <a:rPr sz="1300" spc="-35" dirty="0">
                <a:solidFill>
                  <a:srgbClr val="434343"/>
                </a:solidFill>
                <a:latin typeface="Open Sans"/>
                <a:cs typeface="Open Sans"/>
              </a:rPr>
              <a:t> </a:t>
            </a:r>
            <a:r>
              <a:rPr sz="1300" dirty="0">
                <a:solidFill>
                  <a:srgbClr val="434343"/>
                </a:solidFill>
                <a:latin typeface="Open Sans"/>
                <a:cs typeface="Open Sans"/>
              </a:rPr>
              <a:t>is</a:t>
            </a:r>
            <a:r>
              <a:rPr sz="1300" spc="-30" dirty="0">
                <a:solidFill>
                  <a:srgbClr val="434343"/>
                </a:solidFill>
                <a:latin typeface="Open Sans"/>
                <a:cs typeface="Open Sans"/>
              </a:rPr>
              <a:t> </a:t>
            </a:r>
            <a:r>
              <a:rPr sz="1300" dirty="0">
                <a:solidFill>
                  <a:srgbClr val="434343"/>
                </a:solidFill>
                <a:latin typeface="Open Sans"/>
                <a:cs typeface="Open Sans"/>
              </a:rPr>
              <a:t>down</a:t>
            </a:r>
            <a:r>
              <a:rPr sz="1300" spc="-30" dirty="0">
                <a:solidFill>
                  <a:srgbClr val="434343"/>
                </a:solidFill>
                <a:latin typeface="Open Sans"/>
                <a:cs typeface="Open Sans"/>
              </a:rPr>
              <a:t> </a:t>
            </a:r>
            <a:r>
              <a:rPr sz="1300" dirty="0">
                <a:solidFill>
                  <a:srgbClr val="434343"/>
                </a:solidFill>
                <a:latin typeface="Open Sans"/>
                <a:cs typeface="Open Sans"/>
              </a:rPr>
              <a:t>or</a:t>
            </a:r>
            <a:r>
              <a:rPr sz="1300" spc="-30" dirty="0">
                <a:solidFill>
                  <a:srgbClr val="434343"/>
                </a:solidFill>
                <a:latin typeface="Open Sans"/>
                <a:cs typeface="Open Sans"/>
              </a:rPr>
              <a:t> </a:t>
            </a:r>
            <a:r>
              <a:rPr sz="1300" dirty="0">
                <a:solidFill>
                  <a:srgbClr val="434343"/>
                </a:solidFill>
                <a:latin typeface="Open Sans"/>
                <a:cs typeface="Open Sans"/>
              </a:rPr>
              <a:t>not</a:t>
            </a:r>
            <a:r>
              <a:rPr sz="1300" spc="-30" dirty="0">
                <a:solidFill>
                  <a:srgbClr val="434343"/>
                </a:solidFill>
                <a:latin typeface="Open Sans"/>
                <a:cs typeface="Open Sans"/>
              </a:rPr>
              <a:t> </a:t>
            </a:r>
            <a:r>
              <a:rPr sz="1300" spc="-10" dirty="0">
                <a:solidFill>
                  <a:srgbClr val="434343"/>
                </a:solidFill>
                <a:latin typeface="Open Sans"/>
                <a:cs typeface="Open Sans"/>
              </a:rPr>
              <a:t>responding.</a:t>
            </a:r>
            <a:endParaRPr sz="1300">
              <a:latin typeface="Open Sans"/>
              <a:cs typeface="Open Sans"/>
            </a:endParaRPr>
          </a:p>
          <a:p>
            <a:pPr marL="469265" indent="-313690">
              <a:lnSpc>
                <a:spcPts val="1400"/>
              </a:lnSpc>
              <a:buClr>
                <a:srgbClr val="2841F9"/>
              </a:buClr>
              <a:buSzPct val="84615"/>
              <a:buFont typeface="Arial"/>
              <a:buChar char="●"/>
              <a:tabLst>
                <a:tab pos="469265" algn="l"/>
              </a:tabLst>
            </a:pPr>
            <a:r>
              <a:rPr sz="1300" dirty="0">
                <a:solidFill>
                  <a:srgbClr val="434343"/>
                </a:solidFill>
                <a:latin typeface="Open Sans"/>
                <a:cs typeface="Open Sans"/>
              </a:rPr>
              <a:t>Inject</a:t>
            </a:r>
            <a:r>
              <a:rPr sz="1300" spc="-30" dirty="0">
                <a:solidFill>
                  <a:srgbClr val="434343"/>
                </a:solidFill>
                <a:latin typeface="Open Sans"/>
                <a:cs typeface="Open Sans"/>
              </a:rPr>
              <a:t> </a:t>
            </a:r>
            <a:r>
              <a:rPr sz="1300" spc="-10" dirty="0">
                <a:solidFill>
                  <a:srgbClr val="434343"/>
                </a:solidFill>
                <a:latin typeface="Open Sans"/>
                <a:cs typeface="Open Sans"/>
              </a:rPr>
              <a:t>faults/delays</a:t>
            </a:r>
            <a:r>
              <a:rPr sz="1300" spc="-25" dirty="0">
                <a:solidFill>
                  <a:srgbClr val="434343"/>
                </a:solidFill>
                <a:latin typeface="Open Sans"/>
                <a:cs typeface="Open Sans"/>
              </a:rPr>
              <a:t> </a:t>
            </a:r>
            <a:r>
              <a:rPr sz="1300" dirty="0">
                <a:solidFill>
                  <a:srgbClr val="434343"/>
                </a:solidFill>
                <a:latin typeface="Open Sans"/>
                <a:cs typeface="Open Sans"/>
              </a:rPr>
              <a:t>into</a:t>
            </a:r>
            <a:r>
              <a:rPr sz="1300" spc="-25" dirty="0">
                <a:solidFill>
                  <a:srgbClr val="434343"/>
                </a:solidFill>
                <a:latin typeface="Open Sans"/>
                <a:cs typeface="Open Sans"/>
              </a:rPr>
              <a:t> </a:t>
            </a:r>
            <a:r>
              <a:rPr sz="1300" dirty="0">
                <a:solidFill>
                  <a:srgbClr val="434343"/>
                </a:solidFill>
                <a:latin typeface="Open Sans"/>
                <a:cs typeface="Open Sans"/>
              </a:rPr>
              <a:t>the</a:t>
            </a:r>
            <a:r>
              <a:rPr sz="1300" spc="-25" dirty="0">
                <a:solidFill>
                  <a:srgbClr val="434343"/>
                </a:solidFill>
                <a:latin typeface="Open Sans"/>
                <a:cs typeface="Open Sans"/>
              </a:rPr>
              <a:t> </a:t>
            </a:r>
            <a:r>
              <a:rPr sz="1300" spc="-10" dirty="0">
                <a:solidFill>
                  <a:srgbClr val="434343"/>
                </a:solidFill>
                <a:latin typeface="Open Sans"/>
                <a:cs typeface="Open Sans"/>
              </a:rPr>
              <a:t>services</a:t>
            </a:r>
            <a:endParaRPr sz="1300">
              <a:latin typeface="Open Sans"/>
              <a:cs typeface="Open Sans"/>
            </a:endParaRPr>
          </a:p>
          <a:p>
            <a:pPr marL="12700">
              <a:lnSpc>
                <a:spcPct val="100000"/>
              </a:lnSpc>
              <a:spcBef>
                <a:spcPts val="1285"/>
              </a:spcBef>
            </a:pPr>
            <a:r>
              <a:rPr sz="1300" b="1" dirty="0">
                <a:solidFill>
                  <a:srgbClr val="434343"/>
                </a:solidFill>
                <a:latin typeface="Open Sans"/>
                <a:cs typeface="Open Sans"/>
              </a:rPr>
              <a:t>Avoid</a:t>
            </a:r>
            <a:r>
              <a:rPr sz="1300" b="1" spc="-45" dirty="0">
                <a:solidFill>
                  <a:srgbClr val="434343"/>
                </a:solidFill>
                <a:latin typeface="Open Sans"/>
                <a:cs typeface="Open Sans"/>
              </a:rPr>
              <a:t> </a:t>
            </a:r>
            <a:r>
              <a:rPr sz="1300" b="1" spc="-10" dirty="0">
                <a:solidFill>
                  <a:srgbClr val="434343"/>
                </a:solidFill>
                <a:latin typeface="Open Sans"/>
                <a:cs typeface="Open Sans"/>
              </a:rPr>
              <a:t>Cascading</a:t>
            </a:r>
            <a:r>
              <a:rPr sz="1300" b="1" spc="-40" dirty="0">
                <a:solidFill>
                  <a:srgbClr val="434343"/>
                </a:solidFill>
                <a:latin typeface="Open Sans"/>
                <a:cs typeface="Open Sans"/>
              </a:rPr>
              <a:t> </a:t>
            </a:r>
            <a:r>
              <a:rPr sz="1300" b="1" spc="-10" dirty="0">
                <a:solidFill>
                  <a:srgbClr val="434343"/>
                </a:solidFill>
                <a:latin typeface="Open Sans"/>
                <a:cs typeface="Open Sans"/>
              </a:rPr>
              <a:t>Failure:</a:t>
            </a:r>
            <a:endParaRPr sz="1300">
              <a:latin typeface="Open Sans"/>
              <a:cs typeface="Open Sans"/>
            </a:endParaRPr>
          </a:p>
          <a:p>
            <a:pPr>
              <a:lnSpc>
                <a:spcPct val="100000"/>
              </a:lnSpc>
              <a:spcBef>
                <a:spcPts val="755"/>
              </a:spcBef>
            </a:pPr>
            <a:endParaRPr sz="1300">
              <a:latin typeface="Open Sans"/>
              <a:cs typeface="Open Sans"/>
            </a:endParaRPr>
          </a:p>
          <a:p>
            <a:pPr marL="12700">
              <a:lnSpc>
                <a:spcPts val="1400"/>
              </a:lnSpc>
            </a:pPr>
            <a:r>
              <a:rPr sz="1300" dirty="0">
                <a:solidFill>
                  <a:srgbClr val="434343"/>
                </a:solidFill>
                <a:latin typeface="Open Sans"/>
                <a:cs typeface="Open Sans"/>
              </a:rPr>
              <a:t>When</a:t>
            </a:r>
            <a:r>
              <a:rPr sz="1300" spc="-40" dirty="0">
                <a:solidFill>
                  <a:srgbClr val="434343"/>
                </a:solidFill>
                <a:latin typeface="Open Sans"/>
                <a:cs typeface="Open Sans"/>
              </a:rPr>
              <a:t> </a:t>
            </a:r>
            <a:r>
              <a:rPr sz="1300" dirty="0">
                <a:solidFill>
                  <a:srgbClr val="434343"/>
                </a:solidFill>
                <a:latin typeface="Open Sans"/>
                <a:cs typeface="Open Sans"/>
              </a:rPr>
              <a:t>you</a:t>
            </a:r>
            <a:r>
              <a:rPr sz="1300" spc="-40" dirty="0">
                <a:solidFill>
                  <a:srgbClr val="434343"/>
                </a:solidFill>
                <a:latin typeface="Open Sans"/>
                <a:cs typeface="Open Sans"/>
              </a:rPr>
              <a:t> </a:t>
            </a:r>
            <a:r>
              <a:rPr sz="1300" dirty="0">
                <a:solidFill>
                  <a:srgbClr val="434343"/>
                </a:solidFill>
                <a:latin typeface="Open Sans"/>
                <a:cs typeface="Open Sans"/>
              </a:rPr>
              <a:t>have</a:t>
            </a:r>
            <a:r>
              <a:rPr sz="1300" spc="-40" dirty="0">
                <a:solidFill>
                  <a:srgbClr val="434343"/>
                </a:solidFill>
                <a:latin typeface="Open Sans"/>
                <a:cs typeface="Open Sans"/>
              </a:rPr>
              <a:t> </a:t>
            </a:r>
            <a:r>
              <a:rPr sz="1300" dirty="0">
                <a:solidFill>
                  <a:srgbClr val="434343"/>
                </a:solidFill>
                <a:latin typeface="Open Sans"/>
                <a:cs typeface="Open Sans"/>
              </a:rPr>
              <a:t>service</a:t>
            </a:r>
            <a:r>
              <a:rPr sz="1300" spc="-35" dirty="0">
                <a:solidFill>
                  <a:srgbClr val="434343"/>
                </a:solidFill>
                <a:latin typeface="Open Sans"/>
                <a:cs typeface="Open Sans"/>
              </a:rPr>
              <a:t> </a:t>
            </a:r>
            <a:r>
              <a:rPr sz="1300" spc="-10" dirty="0">
                <a:solidFill>
                  <a:srgbClr val="434343"/>
                </a:solidFill>
                <a:latin typeface="Open Sans"/>
                <a:cs typeface="Open Sans"/>
              </a:rPr>
              <a:t>dependencies</a:t>
            </a:r>
            <a:r>
              <a:rPr sz="1300" spc="-40" dirty="0">
                <a:solidFill>
                  <a:srgbClr val="434343"/>
                </a:solidFill>
                <a:latin typeface="Open Sans"/>
                <a:cs typeface="Open Sans"/>
              </a:rPr>
              <a:t> </a:t>
            </a:r>
            <a:r>
              <a:rPr sz="1300" dirty="0">
                <a:solidFill>
                  <a:srgbClr val="434343"/>
                </a:solidFill>
                <a:latin typeface="Open Sans"/>
                <a:cs typeface="Open Sans"/>
              </a:rPr>
              <a:t>built</a:t>
            </a:r>
            <a:r>
              <a:rPr sz="1300" spc="-40" dirty="0">
                <a:solidFill>
                  <a:srgbClr val="434343"/>
                </a:solidFill>
                <a:latin typeface="Open Sans"/>
                <a:cs typeface="Open Sans"/>
              </a:rPr>
              <a:t> </a:t>
            </a:r>
            <a:r>
              <a:rPr sz="1300" spc="-10" dirty="0">
                <a:solidFill>
                  <a:srgbClr val="434343"/>
                </a:solidFill>
                <a:latin typeface="Open Sans"/>
                <a:cs typeface="Open Sans"/>
              </a:rPr>
              <a:t>inside</a:t>
            </a:r>
            <a:endParaRPr sz="1300">
              <a:latin typeface="Open Sans"/>
              <a:cs typeface="Open Sans"/>
            </a:endParaRPr>
          </a:p>
          <a:p>
            <a:pPr marL="12700">
              <a:lnSpc>
                <a:spcPts val="1245"/>
              </a:lnSpc>
            </a:pPr>
            <a:r>
              <a:rPr sz="1300" dirty="0">
                <a:solidFill>
                  <a:srgbClr val="434343"/>
                </a:solidFill>
                <a:latin typeface="Open Sans"/>
                <a:cs typeface="Open Sans"/>
              </a:rPr>
              <a:t>your</a:t>
            </a:r>
            <a:r>
              <a:rPr sz="1300" spc="-35" dirty="0">
                <a:solidFill>
                  <a:srgbClr val="434343"/>
                </a:solidFill>
                <a:latin typeface="Open Sans"/>
                <a:cs typeface="Open Sans"/>
              </a:rPr>
              <a:t> </a:t>
            </a:r>
            <a:r>
              <a:rPr sz="1300" spc="-10" dirty="0">
                <a:solidFill>
                  <a:srgbClr val="434343"/>
                </a:solidFill>
                <a:latin typeface="Open Sans"/>
                <a:cs typeface="Open Sans"/>
              </a:rPr>
              <a:t>architecture,</a:t>
            </a:r>
            <a:r>
              <a:rPr sz="1300" spc="-35" dirty="0">
                <a:solidFill>
                  <a:srgbClr val="434343"/>
                </a:solidFill>
                <a:latin typeface="Open Sans"/>
                <a:cs typeface="Open Sans"/>
              </a:rPr>
              <a:t> </a:t>
            </a:r>
            <a:r>
              <a:rPr sz="1300" dirty="0">
                <a:solidFill>
                  <a:srgbClr val="434343"/>
                </a:solidFill>
                <a:latin typeface="Open Sans"/>
                <a:cs typeface="Open Sans"/>
              </a:rPr>
              <a:t>you</a:t>
            </a:r>
            <a:r>
              <a:rPr sz="1300" spc="-35" dirty="0">
                <a:solidFill>
                  <a:srgbClr val="434343"/>
                </a:solidFill>
                <a:latin typeface="Open Sans"/>
                <a:cs typeface="Open Sans"/>
              </a:rPr>
              <a:t> </a:t>
            </a:r>
            <a:r>
              <a:rPr sz="1300" dirty="0">
                <a:solidFill>
                  <a:srgbClr val="434343"/>
                </a:solidFill>
                <a:latin typeface="Open Sans"/>
                <a:cs typeface="Open Sans"/>
              </a:rPr>
              <a:t>need</a:t>
            </a:r>
            <a:r>
              <a:rPr sz="1300" spc="-35" dirty="0">
                <a:solidFill>
                  <a:srgbClr val="434343"/>
                </a:solidFill>
                <a:latin typeface="Open Sans"/>
                <a:cs typeface="Open Sans"/>
              </a:rPr>
              <a:t> </a:t>
            </a:r>
            <a:r>
              <a:rPr sz="1300" dirty="0">
                <a:solidFill>
                  <a:srgbClr val="434343"/>
                </a:solidFill>
                <a:latin typeface="Open Sans"/>
                <a:cs typeface="Open Sans"/>
              </a:rPr>
              <a:t>to</a:t>
            </a:r>
            <a:r>
              <a:rPr sz="1300" spc="-35" dirty="0">
                <a:solidFill>
                  <a:srgbClr val="434343"/>
                </a:solidFill>
                <a:latin typeface="Open Sans"/>
                <a:cs typeface="Open Sans"/>
              </a:rPr>
              <a:t> </a:t>
            </a:r>
            <a:r>
              <a:rPr sz="1300" dirty="0">
                <a:solidFill>
                  <a:srgbClr val="434343"/>
                </a:solidFill>
                <a:latin typeface="Open Sans"/>
                <a:cs typeface="Open Sans"/>
              </a:rPr>
              <a:t>ensure</a:t>
            </a:r>
            <a:r>
              <a:rPr sz="1300" spc="-35" dirty="0">
                <a:solidFill>
                  <a:srgbClr val="434343"/>
                </a:solidFill>
                <a:latin typeface="Open Sans"/>
                <a:cs typeface="Open Sans"/>
              </a:rPr>
              <a:t> </a:t>
            </a:r>
            <a:r>
              <a:rPr sz="1300" dirty="0">
                <a:solidFill>
                  <a:srgbClr val="434343"/>
                </a:solidFill>
                <a:latin typeface="Open Sans"/>
                <a:cs typeface="Open Sans"/>
              </a:rPr>
              <a:t>that</a:t>
            </a:r>
            <a:r>
              <a:rPr sz="1300" spc="-35" dirty="0">
                <a:solidFill>
                  <a:srgbClr val="434343"/>
                </a:solidFill>
                <a:latin typeface="Open Sans"/>
                <a:cs typeface="Open Sans"/>
              </a:rPr>
              <a:t> </a:t>
            </a:r>
            <a:r>
              <a:rPr sz="1300" spc="-25" dirty="0">
                <a:solidFill>
                  <a:srgbClr val="434343"/>
                </a:solidFill>
                <a:latin typeface="Open Sans"/>
                <a:cs typeface="Open Sans"/>
              </a:rPr>
              <a:t>one</a:t>
            </a:r>
            <a:endParaRPr sz="1300">
              <a:latin typeface="Open Sans"/>
              <a:cs typeface="Open Sans"/>
            </a:endParaRPr>
          </a:p>
          <a:p>
            <a:pPr marL="12700" marR="151130">
              <a:lnSpc>
                <a:spcPct val="79700"/>
              </a:lnSpc>
              <a:spcBef>
                <a:spcPts val="160"/>
              </a:spcBef>
            </a:pPr>
            <a:r>
              <a:rPr sz="1300" dirty="0">
                <a:solidFill>
                  <a:srgbClr val="434343"/>
                </a:solidFill>
                <a:latin typeface="Open Sans"/>
                <a:cs typeface="Open Sans"/>
              </a:rPr>
              <a:t>failed</a:t>
            </a:r>
            <a:r>
              <a:rPr sz="1300" spc="-45" dirty="0">
                <a:solidFill>
                  <a:srgbClr val="434343"/>
                </a:solidFill>
                <a:latin typeface="Open Sans"/>
                <a:cs typeface="Open Sans"/>
              </a:rPr>
              <a:t> </a:t>
            </a:r>
            <a:r>
              <a:rPr sz="1300" dirty="0">
                <a:solidFill>
                  <a:srgbClr val="434343"/>
                </a:solidFill>
                <a:latin typeface="Open Sans"/>
                <a:cs typeface="Open Sans"/>
              </a:rPr>
              <a:t>service</a:t>
            </a:r>
            <a:r>
              <a:rPr sz="1300" spc="-45" dirty="0">
                <a:solidFill>
                  <a:srgbClr val="434343"/>
                </a:solidFill>
                <a:latin typeface="Open Sans"/>
                <a:cs typeface="Open Sans"/>
              </a:rPr>
              <a:t> </a:t>
            </a:r>
            <a:r>
              <a:rPr sz="1300" dirty="0">
                <a:solidFill>
                  <a:srgbClr val="434343"/>
                </a:solidFill>
                <a:latin typeface="Open Sans"/>
                <a:cs typeface="Open Sans"/>
              </a:rPr>
              <a:t>does</a:t>
            </a:r>
            <a:r>
              <a:rPr sz="1300" spc="-45" dirty="0">
                <a:solidFill>
                  <a:srgbClr val="434343"/>
                </a:solidFill>
                <a:latin typeface="Open Sans"/>
                <a:cs typeface="Open Sans"/>
              </a:rPr>
              <a:t> </a:t>
            </a:r>
            <a:r>
              <a:rPr sz="1300" dirty="0">
                <a:solidFill>
                  <a:srgbClr val="434343"/>
                </a:solidFill>
                <a:latin typeface="Open Sans"/>
                <a:cs typeface="Open Sans"/>
              </a:rPr>
              <a:t>not</a:t>
            </a:r>
            <a:r>
              <a:rPr sz="1300" spc="-40" dirty="0">
                <a:solidFill>
                  <a:srgbClr val="434343"/>
                </a:solidFill>
                <a:latin typeface="Open Sans"/>
                <a:cs typeface="Open Sans"/>
              </a:rPr>
              <a:t> </a:t>
            </a:r>
            <a:r>
              <a:rPr sz="1300" dirty="0">
                <a:solidFill>
                  <a:srgbClr val="434343"/>
                </a:solidFill>
                <a:latin typeface="Open Sans"/>
                <a:cs typeface="Open Sans"/>
              </a:rPr>
              <a:t>cause</a:t>
            </a:r>
            <a:r>
              <a:rPr sz="1300" spc="-45" dirty="0">
                <a:solidFill>
                  <a:srgbClr val="434343"/>
                </a:solidFill>
                <a:latin typeface="Open Sans"/>
                <a:cs typeface="Open Sans"/>
              </a:rPr>
              <a:t> </a:t>
            </a:r>
            <a:r>
              <a:rPr sz="1300" dirty="0">
                <a:solidFill>
                  <a:srgbClr val="434343"/>
                </a:solidFill>
                <a:latin typeface="Open Sans"/>
                <a:cs typeface="Open Sans"/>
              </a:rPr>
              <a:t>ripple</a:t>
            </a:r>
            <a:r>
              <a:rPr sz="1300" spc="-45" dirty="0">
                <a:solidFill>
                  <a:srgbClr val="434343"/>
                </a:solidFill>
                <a:latin typeface="Open Sans"/>
                <a:cs typeface="Open Sans"/>
              </a:rPr>
              <a:t> </a:t>
            </a:r>
            <a:r>
              <a:rPr sz="1300" dirty="0">
                <a:solidFill>
                  <a:srgbClr val="434343"/>
                </a:solidFill>
                <a:latin typeface="Open Sans"/>
                <a:cs typeface="Open Sans"/>
              </a:rPr>
              <a:t>effect</a:t>
            </a:r>
            <a:r>
              <a:rPr sz="1300" spc="-40" dirty="0">
                <a:solidFill>
                  <a:srgbClr val="434343"/>
                </a:solidFill>
                <a:latin typeface="Open Sans"/>
                <a:cs typeface="Open Sans"/>
              </a:rPr>
              <a:t> </a:t>
            </a:r>
            <a:r>
              <a:rPr sz="1300" spc="-10" dirty="0">
                <a:solidFill>
                  <a:srgbClr val="434343"/>
                </a:solidFill>
                <a:latin typeface="Open Sans"/>
                <a:cs typeface="Open Sans"/>
              </a:rPr>
              <a:t>among </a:t>
            </a:r>
            <a:r>
              <a:rPr sz="1300" dirty="0">
                <a:solidFill>
                  <a:srgbClr val="434343"/>
                </a:solidFill>
                <a:latin typeface="Open Sans"/>
                <a:cs typeface="Open Sans"/>
              </a:rPr>
              <a:t>the</a:t>
            </a:r>
            <a:r>
              <a:rPr sz="1300" spc="-35" dirty="0">
                <a:solidFill>
                  <a:srgbClr val="434343"/>
                </a:solidFill>
                <a:latin typeface="Open Sans"/>
                <a:cs typeface="Open Sans"/>
              </a:rPr>
              <a:t> </a:t>
            </a:r>
            <a:r>
              <a:rPr sz="1300" dirty="0">
                <a:solidFill>
                  <a:srgbClr val="434343"/>
                </a:solidFill>
                <a:latin typeface="Open Sans"/>
                <a:cs typeface="Open Sans"/>
              </a:rPr>
              <a:t>entire</a:t>
            </a:r>
            <a:r>
              <a:rPr sz="1300" spc="-35" dirty="0">
                <a:solidFill>
                  <a:srgbClr val="434343"/>
                </a:solidFill>
                <a:latin typeface="Open Sans"/>
                <a:cs typeface="Open Sans"/>
              </a:rPr>
              <a:t> </a:t>
            </a:r>
            <a:r>
              <a:rPr sz="1300" spc="-10" dirty="0">
                <a:solidFill>
                  <a:srgbClr val="434343"/>
                </a:solidFill>
                <a:latin typeface="Open Sans"/>
                <a:cs typeface="Open Sans"/>
              </a:rPr>
              <a:t>chain.</a:t>
            </a:r>
            <a:endParaRPr sz="1300">
              <a:latin typeface="Open Sans"/>
              <a:cs typeface="Open Sans"/>
            </a:endParaRPr>
          </a:p>
          <a:p>
            <a:pPr marL="12700">
              <a:lnSpc>
                <a:spcPct val="100000"/>
              </a:lnSpc>
              <a:spcBef>
                <a:spcPts val="1280"/>
              </a:spcBef>
            </a:pPr>
            <a:r>
              <a:rPr sz="1300" b="1" dirty="0">
                <a:solidFill>
                  <a:srgbClr val="434343"/>
                </a:solidFill>
                <a:latin typeface="Open Sans"/>
                <a:cs typeface="Open Sans"/>
              </a:rPr>
              <a:t>Avoid</a:t>
            </a:r>
            <a:r>
              <a:rPr sz="1300" b="1" spc="-55" dirty="0">
                <a:solidFill>
                  <a:srgbClr val="434343"/>
                </a:solidFill>
                <a:latin typeface="Open Sans"/>
                <a:cs typeface="Open Sans"/>
              </a:rPr>
              <a:t> </a:t>
            </a:r>
            <a:r>
              <a:rPr sz="1300" b="1" dirty="0">
                <a:solidFill>
                  <a:srgbClr val="434343"/>
                </a:solidFill>
                <a:latin typeface="Open Sans"/>
                <a:cs typeface="Open Sans"/>
              </a:rPr>
              <a:t>Single</a:t>
            </a:r>
            <a:r>
              <a:rPr sz="1300" b="1" spc="-50" dirty="0">
                <a:solidFill>
                  <a:srgbClr val="434343"/>
                </a:solidFill>
                <a:latin typeface="Open Sans"/>
                <a:cs typeface="Open Sans"/>
              </a:rPr>
              <a:t> </a:t>
            </a:r>
            <a:r>
              <a:rPr sz="1300" b="1" dirty="0">
                <a:solidFill>
                  <a:srgbClr val="434343"/>
                </a:solidFill>
                <a:latin typeface="Open Sans"/>
                <a:cs typeface="Open Sans"/>
              </a:rPr>
              <a:t>Point</a:t>
            </a:r>
            <a:r>
              <a:rPr sz="1300" b="1" spc="-55" dirty="0">
                <a:solidFill>
                  <a:srgbClr val="434343"/>
                </a:solidFill>
                <a:latin typeface="Open Sans"/>
                <a:cs typeface="Open Sans"/>
              </a:rPr>
              <a:t> </a:t>
            </a:r>
            <a:r>
              <a:rPr sz="1300" b="1" dirty="0">
                <a:solidFill>
                  <a:srgbClr val="434343"/>
                </a:solidFill>
                <a:latin typeface="Open Sans"/>
                <a:cs typeface="Open Sans"/>
              </a:rPr>
              <a:t>if</a:t>
            </a:r>
            <a:r>
              <a:rPr sz="1300" b="1" spc="-50" dirty="0">
                <a:solidFill>
                  <a:srgbClr val="434343"/>
                </a:solidFill>
                <a:latin typeface="Open Sans"/>
                <a:cs typeface="Open Sans"/>
              </a:rPr>
              <a:t> </a:t>
            </a:r>
            <a:r>
              <a:rPr sz="1300" b="1" spc="-10" dirty="0">
                <a:solidFill>
                  <a:srgbClr val="434343"/>
                </a:solidFill>
                <a:latin typeface="Open Sans"/>
                <a:cs typeface="Open Sans"/>
              </a:rPr>
              <a:t>Failure:</a:t>
            </a:r>
            <a:endParaRPr sz="1300">
              <a:latin typeface="Open Sans"/>
              <a:cs typeface="Open Sans"/>
            </a:endParaRPr>
          </a:p>
          <a:p>
            <a:pPr marL="12700" marR="17145">
              <a:lnSpc>
                <a:spcPct val="79700"/>
              </a:lnSpc>
              <a:spcBef>
                <a:spcPts val="1600"/>
              </a:spcBef>
            </a:pPr>
            <a:r>
              <a:rPr sz="1300" dirty="0">
                <a:solidFill>
                  <a:srgbClr val="434343"/>
                </a:solidFill>
                <a:latin typeface="Open Sans"/>
                <a:cs typeface="Open Sans"/>
              </a:rPr>
              <a:t>Ensure</a:t>
            </a:r>
            <a:r>
              <a:rPr sz="1300" spc="-40" dirty="0">
                <a:solidFill>
                  <a:srgbClr val="434343"/>
                </a:solidFill>
                <a:latin typeface="Open Sans"/>
                <a:cs typeface="Open Sans"/>
              </a:rPr>
              <a:t> </a:t>
            </a:r>
            <a:r>
              <a:rPr sz="1300" dirty="0">
                <a:solidFill>
                  <a:srgbClr val="434343"/>
                </a:solidFill>
                <a:latin typeface="Open Sans"/>
                <a:cs typeface="Open Sans"/>
              </a:rPr>
              <a:t>that</a:t>
            </a:r>
            <a:r>
              <a:rPr sz="1300" spc="-40" dirty="0">
                <a:solidFill>
                  <a:srgbClr val="434343"/>
                </a:solidFill>
                <a:latin typeface="Open Sans"/>
                <a:cs typeface="Open Sans"/>
              </a:rPr>
              <a:t> </a:t>
            </a:r>
            <a:r>
              <a:rPr sz="1300" dirty="0">
                <a:solidFill>
                  <a:srgbClr val="434343"/>
                </a:solidFill>
                <a:latin typeface="Open Sans"/>
                <a:cs typeface="Open Sans"/>
              </a:rPr>
              <a:t>your</a:t>
            </a:r>
            <a:r>
              <a:rPr sz="1300" spc="-40" dirty="0">
                <a:solidFill>
                  <a:srgbClr val="434343"/>
                </a:solidFill>
                <a:latin typeface="Open Sans"/>
                <a:cs typeface="Open Sans"/>
              </a:rPr>
              <a:t> </a:t>
            </a:r>
            <a:r>
              <a:rPr sz="1300" spc="-10" dirty="0">
                <a:solidFill>
                  <a:srgbClr val="434343"/>
                </a:solidFill>
                <a:latin typeface="Open Sans"/>
                <a:cs typeface="Open Sans"/>
              </a:rPr>
              <a:t>services</a:t>
            </a:r>
            <a:r>
              <a:rPr sz="1300" spc="-35" dirty="0">
                <a:solidFill>
                  <a:srgbClr val="434343"/>
                </a:solidFill>
                <a:latin typeface="Open Sans"/>
                <a:cs typeface="Open Sans"/>
              </a:rPr>
              <a:t> </a:t>
            </a:r>
            <a:r>
              <a:rPr sz="1300" dirty="0">
                <a:solidFill>
                  <a:srgbClr val="434343"/>
                </a:solidFill>
                <a:latin typeface="Open Sans"/>
                <a:cs typeface="Open Sans"/>
              </a:rPr>
              <a:t>aren’t</a:t>
            </a:r>
            <a:r>
              <a:rPr sz="1300" spc="-40" dirty="0">
                <a:solidFill>
                  <a:srgbClr val="434343"/>
                </a:solidFill>
                <a:latin typeface="Open Sans"/>
                <a:cs typeface="Open Sans"/>
              </a:rPr>
              <a:t> </a:t>
            </a:r>
            <a:r>
              <a:rPr sz="1300" dirty="0">
                <a:solidFill>
                  <a:srgbClr val="434343"/>
                </a:solidFill>
                <a:latin typeface="Open Sans"/>
                <a:cs typeface="Open Sans"/>
              </a:rPr>
              <a:t>dependent</a:t>
            </a:r>
            <a:r>
              <a:rPr sz="1300" spc="-40" dirty="0">
                <a:solidFill>
                  <a:srgbClr val="434343"/>
                </a:solidFill>
                <a:latin typeface="Open Sans"/>
                <a:cs typeface="Open Sans"/>
              </a:rPr>
              <a:t> </a:t>
            </a:r>
            <a:r>
              <a:rPr sz="1300" dirty="0">
                <a:solidFill>
                  <a:srgbClr val="434343"/>
                </a:solidFill>
                <a:latin typeface="Open Sans"/>
                <a:cs typeface="Open Sans"/>
              </a:rPr>
              <a:t>on</a:t>
            </a:r>
            <a:r>
              <a:rPr sz="1300" spc="-35" dirty="0">
                <a:solidFill>
                  <a:srgbClr val="434343"/>
                </a:solidFill>
                <a:latin typeface="Open Sans"/>
                <a:cs typeface="Open Sans"/>
              </a:rPr>
              <a:t> </a:t>
            </a:r>
            <a:r>
              <a:rPr sz="1300" spc="-25" dirty="0">
                <a:solidFill>
                  <a:srgbClr val="434343"/>
                </a:solidFill>
                <a:latin typeface="Open Sans"/>
                <a:cs typeface="Open Sans"/>
              </a:rPr>
              <a:t>one </a:t>
            </a:r>
            <a:r>
              <a:rPr sz="1300" dirty="0">
                <a:solidFill>
                  <a:srgbClr val="434343"/>
                </a:solidFill>
                <a:latin typeface="Open Sans"/>
                <a:cs typeface="Open Sans"/>
              </a:rPr>
              <a:t>single</a:t>
            </a:r>
            <a:r>
              <a:rPr sz="1300" spc="-45" dirty="0">
                <a:solidFill>
                  <a:srgbClr val="434343"/>
                </a:solidFill>
                <a:latin typeface="Open Sans"/>
                <a:cs typeface="Open Sans"/>
              </a:rPr>
              <a:t> </a:t>
            </a:r>
            <a:r>
              <a:rPr sz="1300" spc="-10" dirty="0">
                <a:solidFill>
                  <a:srgbClr val="434343"/>
                </a:solidFill>
                <a:latin typeface="Open Sans"/>
                <a:cs typeface="Open Sans"/>
              </a:rPr>
              <a:t>component.</a:t>
            </a:r>
            <a:endParaRPr sz="1300">
              <a:latin typeface="Open Sans"/>
              <a:cs typeface="Open Sans"/>
            </a:endParaRPr>
          </a:p>
        </p:txBody>
      </p:sp>
      <p:sp>
        <p:nvSpPr>
          <p:cNvPr id="5" name="object 5"/>
          <p:cNvSpPr/>
          <p:nvPr/>
        </p:nvSpPr>
        <p:spPr>
          <a:xfrm>
            <a:off x="4499600" y="795125"/>
            <a:ext cx="4332605" cy="4036695"/>
          </a:xfrm>
          <a:custGeom>
            <a:avLst/>
            <a:gdLst/>
            <a:ahLst/>
            <a:cxnLst/>
            <a:rect l="l" t="t" r="r" b="b"/>
            <a:pathLst>
              <a:path w="4332605" h="4036695">
                <a:moveTo>
                  <a:pt x="4332599" y="4036499"/>
                </a:moveTo>
                <a:lnTo>
                  <a:pt x="0" y="4036499"/>
                </a:lnTo>
                <a:lnTo>
                  <a:pt x="0" y="0"/>
                </a:lnTo>
                <a:lnTo>
                  <a:pt x="4332599" y="0"/>
                </a:lnTo>
                <a:lnTo>
                  <a:pt x="4332599" y="4036499"/>
                </a:lnTo>
                <a:close/>
              </a:path>
            </a:pathLst>
          </a:custGeom>
          <a:solidFill>
            <a:srgbClr val="2740F7">
              <a:alpha val="5059"/>
            </a:srgbClr>
          </a:solidFill>
        </p:spPr>
        <p:txBody>
          <a:bodyPr wrap="square" lIns="0" tIns="0" rIns="0" bIns="0" rtlCol="0"/>
          <a:lstStyle/>
          <a:p>
            <a:endParaRPr/>
          </a:p>
        </p:txBody>
      </p:sp>
      <p:sp>
        <p:nvSpPr>
          <p:cNvPr id="6" name="object 6"/>
          <p:cNvSpPr txBox="1"/>
          <p:nvPr/>
        </p:nvSpPr>
        <p:spPr>
          <a:xfrm>
            <a:off x="4572625" y="861038"/>
            <a:ext cx="4170679" cy="2341880"/>
          </a:xfrm>
          <a:prstGeom prst="rect">
            <a:avLst/>
          </a:prstGeom>
        </p:spPr>
        <p:txBody>
          <a:bodyPr vert="horz" wrap="square" lIns="0" tIns="12700" rIns="0" bIns="0" rtlCol="0">
            <a:spAutoFit/>
          </a:bodyPr>
          <a:lstStyle/>
          <a:p>
            <a:pPr marL="12700" marR="171450">
              <a:lnSpc>
                <a:spcPct val="100000"/>
              </a:lnSpc>
              <a:spcBef>
                <a:spcPts val="100"/>
              </a:spcBef>
            </a:pPr>
            <a:r>
              <a:rPr sz="1400" b="1" dirty="0">
                <a:solidFill>
                  <a:srgbClr val="434343"/>
                </a:solidFill>
                <a:latin typeface="Open Sans"/>
                <a:cs typeface="Open Sans"/>
              </a:rPr>
              <a:t>Handle</a:t>
            </a:r>
            <a:r>
              <a:rPr sz="1400" b="1" spc="-35" dirty="0">
                <a:solidFill>
                  <a:srgbClr val="434343"/>
                </a:solidFill>
                <a:latin typeface="Open Sans"/>
                <a:cs typeface="Open Sans"/>
              </a:rPr>
              <a:t> </a:t>
            </a:r>
            <a:r>
              <a:rPr sz="1400" b="1" spc="-10" dirty="0">
                <a:solidFill>
                  <a:srgbClr val="434343"/>
                </a:solidFill>
                <a:latin typeface="Open Sans"/>
                <a:cs typeface="Open Sans"/>
              </a:rPr>
              <a:t>Failures</a:t>
            </a:r>
            <a:r>
              <a:rPr sz="1400" b="1" spc="-35" dirty="0">
                <a:solidFill>
                  <a:srgbClr val="434343"/>
                </a:solidFill>
                <a:latin typeface="Open Sans"/>
                <a:cs typeface="Open Sans"/>
              </a:rPr>
              <a:t> </a:t>
            </a:r>
            <a:r>
              <a:rPr sz="1400" b="1" spc="-10" dirty="0">
                <a:solidFill>
                  <a:srgbClr val="434343"/>
                </a:solidFill>
                <a:latin typeface="Open Sans"/>
                <a:cs typeface="Open Sans"/>
              </a:rPr>
              <a:t>Gracefully</a:t>
            </a:r>
            <a:r>
              <a:rPr sz="1400" b="1" spc="-30" dirty="0">
                <a:solidFill>
                  <a:srgbClr val="434343"/>
                </a:solidFill>
                <a:latin typeface="Open Sans"/>
                <a:cs typeface="Open Sans"/>
              </a:rPr>
              <a:t> </a:t>
            </a:r>
            <a:r>
              <a:rPr sz="1400" b="1" dirty="0">
                <a:solidFill>
                  <a:srgbClr val="434343"/>
                </a:solidFill>
                <a:latin typeface="Open Sans"/>
                <a:cs typeface="Open Sans"/>
              </a:rPr>
              <a:t>and</a:t>
            </a:r>
            <a:r>
              <a:rPr sz="1400" b="1" spc="-35" dirty="0">
                <a:solidFill>
                  <a:srgbClr val="434343"/>
                </a:solidFill>
                <a:latin typeface="Open Sans"/>
                <a:cs typeface="Open Sans"/>
              </a:rPr>
              <a:t> </a:t>
            </a:r>
            <a:r>
              <a:rPr sz="1400" b="1" dirty="0">
                <a:solidFill>
                  <a:srgbClr val="434343"/>
                </a:solidFill>
                <a:latin typeface="Open Sans"/>
                <a:cs typeface="Open Sans"/>
              </a:rPr>
              <a:t>Allow</a:t>
            </a:r>
            <a:r>
              <a:rPr sz="1400" b="1" spc="-35" dirty="0">
                <a:solidFill>
                  <a:srgbClr val="434343"/>
                </a:solidFill>
                <a:latin typeface="Open Sans"/>
                <a:cs typeface="Open Sans"/>
              </a:rPr>
              <a:t> </a:t>
            </a:r>
            <a:r>
              <a:rPr sz="1400" b="1" dirty="0">
                <a:solidFill>
                  <a:srgbClr val="434343"/>
                </a:solidFill>
                <a:latin typeface="Open Sans"/>
                <a:cs typeface="Open Sans"/>
              </a:rPr>
              <a:t>for</a:t>
            </a:r>
            <a:r>
              <a:rPr sz="1400" b="1" spc="-30" dirty="0">
                <a:solidFill>
                  <a:srgbClr val="434343"/>
                </a:solidFill>
                <a:latin typeface="Open Sans"/>
                <a:cs typeface="Open Sans"/>
              </a:rPr>
              <a:t> </a:t>
            </a:r>
            <a:r>
              <a:rPr sz="1400" b="1" spc="-20" dirty="0">
                <a:solidFill>
                  <a:srgbClr val="434343"/>
                </a:solidFill>
                <a:latin typeface="Open Sans"/>
                <a:cs typeface="Open Sans"/>
              </a:rPr>
              <a:t>Fast </a:t>
            </a:r>
            <a:r>
              <a:rPr sz="1400" b="1" spc="-10" dirty="0">
                <a:solidFill>
                  <a:srgbClr val="434343"/>
                </a:solidFill>
                <a:latin typeface="Open Sans"/>
                <a:cs typeface="Open Sans"/>
              </a:rPr>
              <a:t>Degradation:</a:t>
            </a:r>
            <a:endParaRPr sz="1400">
              <a:latin typeface="Open Sans"/>
              <a:cs typeface="Open Sans"/>
            </a:endParaRPr>
          </a:p>
          <a:p>
            <a:pPr marL="12700" marR="5080">
              <a:lnSpc>
                <a:spcPct val="100000"/>
              </a:lnSpc>
              <a:spcBef>
                <a:spcPts val="1600"/>
              </a:spcBef>
            </a:pPr>
            <a:r>
              <a:rPr sz="1400" dirty="0">
                <a:solidFill>
                  <a:srgbClr val="434343"/>
                </a:solidFill>
                <a:latin typeface="Open Sans"/>
                <a:cs typeface="Open Sans"/>
              </a:rPr>
              <a:t>If</a:t>
            </a:r>
            <a:r>
              <a:rPr sz="1400" spc="-25" dirty="0">
                <a:solidFill>
                  <a:srgbClr val="434343"/>
                </a:solidFill>
                <a:latin typeface="Open Sans"/>
                <a:cs typeface="Open Sans"/>
              </a:rPr>
              <a:t> </a:t>
            </a:r>
            <a:r>
              <a:rPr sz="1400" dirty="0">
                <a:solidFill>
                  <a:srgbClr val="434343"/>
                </a:solidFill>
                <a:latin typeface="Open Sans"/>
                <a:cs typeface="Open Sans"/>
              </a:rPr>
              <a:t>there</a:t>
            </a:r>
            <a:r>
              <a:rPr sz="1400" spc="-25" dirty="0">
                <a:solidFill>
                  <a:srgbClr val="434343"/>
                </a:solidFill>
                <a:latin typeface="Open Sans"/>
                <a:cs typeface="Open Sans"/>
              </a:rPr>
              <a:t> </a:t>
            </a:r>
            <a:r>
              <a:rPr sz="1400" dirty="0">
                <a:solidFill>
                  <a:srgbClr val="434343"/>
                </a:solidFill>
                <a:latin typeface="Open Sans"/>
                <a:cs typeface="Open Sans"/>
              </a:rPr>
              <a:t>are</a:t>
            </a:r>
            <a:r>
              <a:rPr sz="1400" spc="-20" dirty="0">
                <a:solidFill>
                  <a:srgbClr val="434343"/>
                </a:solidFill>
                <a:latin typeface="Open Sans"/>
                <a:cs typeface="Open Sans"/>
              </a:rPr>
              <a:t> </a:t>
            </a:r>
            <a:r>
              <a:rPr sz="1400" spc="-10" dirty="0">
                <a:solidFill>
                  <a:srgbClr val="434343"/>
                </a:solidFill>
                <a:latin typeface="Open Sans"/>
                <a:cs typeface="Open Sans"/>
              </a:rPr>
              <a:t>errors/exceptions,</a:t>
            </a:r>
            <a:r>
              <a:rPr sz="1400" spc="-25" dirty="0">
                <a:solidFill>
                  <a:srgbClr val="434343"/>
                </a:solidFill>
                <a:latin typeface="Open Sans"/>
                <a:cs typeface="Open Sans"/>
              </a:rPr>
              <a:t> </a:t>
            </a:r>
            <a:r>
              <a:rPr sz="1400" dirty="0">
                <a:solidFill>
                  <a:srgbClr val="434343"/>
                </a:solidFill>
                <a:latin typeface="Open Sans"/>
                <a:cs typeface="Open Sans"/>
              </a:rPr>
              <a:t>the</a:t>
            </a:r>
            <a:r>
              <a:rPr sz="1400" spc="-20" dirty="0">
                <a:solidFill>
                  <a:srgbClr val="434343"/>
                </a:solidFill>
                <a:latin typeface="Open Sans"/>
                <a:cs typeface="Open Sans"/>
              </a:rPr>
              <a:t> </a:t>
            </a:r>
            <a:r>
              <a:rPr sz="1400" dirty="0">
                <a:solidFill>
                  <a:srgbClr val="434343"/>
                </a:solidFill>
                <a:latin typeface="Open Sans"/>
                <a:cs typeface="Open Sans"/>
              </a:rPr>
              <a:t>service</a:t>
            </a:r>
            <a:r>
              <a:rPr sz="1400" spc="-25" dirty="0">
                <a:solidFill>
                  <a:srgbClr val="434343"/>
                </a:solidFill>
                <a:latin typeface="Open Sans"/>
                <a:cs typeface="Open Sans"/>
              </a:rPr>
              <a:t> </a:t>
            </a:r>
            <a:r>
              <a:rPr sz="1400" spc="-10" dirty="0">
                <a:solidFill>
                  <a:srgbClr val="434343"/>
                </a:solidFill>
                <a:latin typeface="Open Sans"/>
                <a:cs typeface="Open Sans"/>
              </a:rPr>
              <a:t>should </a:t>
            </a:r>
            <a:r>
              <a:rPr sz="1400" dirty="0">
                <a:solidFill>
                  <a:srgbClr val="434343"/>
                </a:solidFill>
                <a:latin typeface="Open Sans"/>
                <a:cs typeface="Open Sans"/>
              </a:rPr>
              <a:t>handle</a:t>
            </a:r>
            <a:r>
              <a:rPr sz="1400" spc="-30" dirty="0">
                <a:solidFill>
                  <a:srgbClr val="434343"/>
                </a:solidFill>
                <a:latin typeface="Open Sans"/>
                <a:cs typeface="Open Sans"/>
              </a:rPr>
              <a:t> </a:t>
            </a:r>
            <a:r>
              <a:rPr sz="1400" dirty="0">
                <a:solidFill>
                  <a:srgbClr val="434343"/>
                </a:solidFill>
                <a:latin typeface="Open Sans"/>
                <a:cs typeface="Open Sans"/>
              </a:rPr>
              <a:t>it</a:t>
            </a:r>
            <a:r>
              <a:rPr sz="1400" spc="-30" dirty="0">
                <a:solidFill>
                  <a:srgbClr val="434343"/>
                </a:solidFill>
                <a:latin typeface="Open Sans"/>
                <a:cs typeface="Open Sans"/>
              </a:rPr>
              <a:t> </a:t>
            </a:r>
            <a:r>
              <a:rPr sz="1400" dirty="0">
                <a:solidFill>
                  <a:srgbClr val="434343"/>
                </a:solidFill>
                <a:latin typeface="Open Sans"/>
                <a:cs typeface="Open Sans"/>
              </a:rPr>
              <a:t>gracefully</a:t>
            </a:r>
            <a:r>
              <a:rPr sz="1400" spc="-30" dirty="0">
                <a:solidFill>
                  <a:srgbClr val="434343"/>
                </a:solidFill>
                <a:latin typeface="Open Sans"/>
                <a:cs typeface="Open Sans"/>
              </a:rPr>
              <a:t> </a:t>
            </a:r>
            <a:r>
              <a:rPr sz="1400" dirty="0">
                <a:solidFill>
                  <a:srgbClr val="434343"/>
                </a:solidFill>
                <a:latin typeface="Open Sans"/>
                <a:cs typeface="Open Sans"/>
              </a:rPr>
              <a:t>by</a:t>
            </a:r>
            <a:r>
              <a:rPr sz="1400" spc="-30" dirty="0">
                <a:solidFill>
                  <a:srgbClr val="434343"/>
                </a:solidFill>
                <a:latin typeface="Open Sans"/>
                <a:cs typeface="Open Sans"/>
              </a:rPr>
              <a:t> </a:t>
            </a:r>
            <a:r>
              <a:rPr sz="1400" spc="-10" dirty="0">
                <a:solidFill>
                  <a:srgbClr val="434343"/>
                </a:solidFill>
                <a:latin typeface="Open Sans"/>
                <a:cs typeface="Open Sans"/>
              </a:rPr>
              <a:t>providing</a:t>
            </a:r>
            <a:r>
              <a:rPr sz="1400" spc="-30" dirty="0">
                <a:solidFill>
                  <a:srgbClr val="434343"/>
                </a:solidFill>
                <a:latin typeface="Open Sans"/>
                <a:cs typeface="Open Sans"/>
              </a:rPr>
              <a:t> </a:t>
            </a:r>
            <a:r>
              <a:rPr sz="1400" dirty="0">
                <a:solidFill>
                  <a:srgbClr val="434343"/>
                </a:solidFill>
                <a:latin typeface="Open Sans"/>
                <a:cs typeface="Open Sans"/>
              </a:rPr>
              <a:t>an</a:t>
            </a:r>
            <a:r>
              <a:rPr sz="1400" spc="-30" dirty="0">
                <a:solidFill>
                  <a:srgbClr val="434343"/>
                </a:solidFill>
                <a:latin typeface="Open Sans"/>
                <a:cs typeface="Open Sans"/>
              </a:rPr>
              <a:t> </a:t>
            </a:r>
            <a:r>
              <a:rPr sz="1400" dirty="0">
                <a:solidFill>
                  <a:srgbClr val="434343"/>
                </a:solidFill>
                <a:latin typeface="Open Sans"/>
                <a:cs typeface="Open Sans"/>
              </a:rPr>
              <a:t>error</a:t>
            </a:r>
            <a:r>
              <a:rPr sz="1400" spc="-30" dirty="0">
                <a:solidFill>
                  <a:srgbClr val="434343"/>
                </a:solidFill>
                <a:latin typeface="Open Sans"/>
                <a:cs typeface="Open Sans"/>
              </a:rPr>
              <a:t> </a:t>
            </a:r>
            <a:r>
              <a:rPr sz="1400" spc="-10" dirty="0">
                <a:solidFill>
                  <a:srgbClr val="434343"/>
                </a:solidFill>
                <a:latin typeface="Open Sans"/>
                <a:cs typeface="Open Sans"/>
              </a:rPr>
              <a:t>message </a:t>
            </a:r>
            <a:r>
              <a:rPr sz="1400" dirty="0">
                <a:solidFill>
                  <a:srgbClr val="434343"/>
                </a:solidFill>
                <a:latin typeface="Open Sans"/>
                <a:cs typeface="Open Sans"/>
              </a:rPr>
              <a:t>or</a:t>
            </a:r>
            <a:r>
              <a:rPr sz="1400" spc="-30" dirty="0">
                <a:solidFill>
                  <a:srgbClr val="434343"/>
                </a:solidFill>
                <a:latin typeface="Open Sans"/>
                <a:cs typeface="Open Sans"/>
              </a:rPr>
              <a:t> </a:t>
            </a:r>
            <a:r>
              <a:rPr sz="1400" dirty="0">
                <a:solidFill>
                  <a:srgbClr val="434343"/>
                </a:solidFill>
                <a:latin typeface="Open Sans"/>
                <a:cs typeface="Open Sans"/>
              </a:rPr>
              <a:t>a</a:t>
            </a:r>
            <a:r>
              <a:rPr sz="1400" spc="-25" dirty="0">
                <a:solidFill>
                  <a:srgbClr val="434343"/>
                </a:solidFill>
                <a:latin typeface="Open Sans"/>
                <a:cs typeface="Open Sans"/>
              </a:rPr>
              <a:t> </a:t>
            </a:r>
            <a:r>
              <a:rPr sz="1400" dirty="0">
                <a:solidFill>
                  <a:srgbClr val="434343"/>
                </a:solidFill>
                <a:latin typeface="Open Sans"/>
                <a:cs typeface="Open Sans"/>
              </a:rPr>
              <a:t>default</a:t>
            </a:r>
            <a:r>
              <a:rPr sz="1400" spc="-30" dirty="0">
                <a:solidFill>
                  <a:srgbClr val="434343"/>
                </a:solidFill>
                <a:latin typeface="Open Sans"/>
                <a:cs typeface="Open Sans"/>
              </a:rPr>
              <a:t> </a:t>
            </a:r>
            <a:r>
              <a:rPr sz="1400" spc="-10" dirty="0">
                <a:solidFill>
                  <a:srgbClr val="434343"/>
                </a:solidFill>
                <a:latin typeface="Open Sans"/>
                <a:cs typeface="Open Sans"/>
              </a:rPr>
              <a:t>value.</a:t>
            </a:r>
            <a:endParaRPr sz="1400">
              <a:latin typeface="Open Sans"/>
              <a:cs typeface="Open Sans"/>
            </a:endParaRPr>
          </a:p>
          <a:p>
            <a:pPr marL="12700">
              <a:lnSpc>
                <a:spcPct val="100000"/>
              </a:lnSpc>
              <a:spcBef>
                <a:spcPts val="1600"/>
              </a:spcBef>
            </a:pPr>
            <a:r>
              <a:rPr sz="1400" b="1" dirty="0">
                <a:solidFill>
                  <a:srgbClr val="434343"/>
                </a:solidFill>
                <a:latin typeface="Open Sans"/>
                <a:cs typeface="Open Sans"/>
              </a:rPr>
              <a:t>Design</a:t>
            </a:r>
            <a:r>
              <a:rPr sz="1400" b="1" spc="-50" dirty="0">
                <a:solidFill>
                  <a:srgbClr val="434343"/>
                </a:solidFill>
                <a:latin typeface="Open Sans"/>
                <a:cs typeface="Open Sans"/>
              </a:rPr>
              <a:t> </a:t>
            </a:r>
            <a:r>
              <a:rPr sz="1400" b="1" dirty="0">
                <a:solidFill>
                  <a:srgbClr val="434343"/>
                </a:solidFill>
                <a:latin typeface="Open Sans"/>
                <a:cs typeface="Open Sans"/>
              </a:rPr>
              <a:t>for</a:t>
            </a:r>
            <a:r>
              <a:rPr sz="1400" b="1" spc="-45" dirty="0">
                <a:solidFill>
                  <a:srgbClr val="434343"/>
                </a:solidFill>
                <a:latin typeface="Open Sans"/>
                <a:cs typeface="Open Sans"/>
              </a:rPr>
              <a:t> </a:t>
            </a:r>
            <a:r>
              <a:rPr sz="1400" b="1" spc="-10" dirty="0">
                <a:solidFill>
                  <a:srgbClr val="434343"/>
                </a:solidFill>
                <a:latin typeface="Open Sans"/>
                <a:cs typeface="Open Sans"/>
              </a:rPr>
              <a:t>Failures:</a:t>
            </a:r>
            <a:endParaRPr sz="1400">
              <a:latin typeface="Open Sans"/>
              <a:cs typeface="Open Sans"/>
            </a:endParaRPr>
          </a:p>
          <a:p>
            <a:pPr marL="12700" marR="166370">
              <a:lnSpc>
                <a:spcPct val="100000"/>
              </a:lnSpc>
              <a:spcBef>
                <a:spcPts val="1600"/>
              </a:spcBef>
            </a:pPr>
            <a:r>
              <a:rPr sz="1400" dirty="0">
                <a:solidFill>
                  <a:srgbClr val="434343"/>
                </a:solidFill>
                <a:latin typeface="Open Sans"/>
                <a:cs typeface="Open Sans"/>
              </a:rPr>
              <a:t>By</a:t>
            </a:r>
            <a:r>
              <a:rPr sz="1400" spc="-35" dirty="0">
                <a:solidFill>
                  <a:srgbClr val="434343"/>
                </a:solidFill>
                <a:latin typeface="Open Sans"/>
                <a:cs typeface="Open Sans"/>
              </a:rPr>
              <a:t> </a:t>
            </a:r>
            <a:r>
              <a:rPr sz="1400" dirty="0">
                <a:solidFill>
                  <a:srgbClr val="434343"/>
                </a:solidFill>
                <a:latin typeface="Open Sans"/>
                <a:cs typeface="Open Sans"/>
              </a:rPr>
              <a:t>following</a:t>
            </a:r>
            <a:r>
              <a:rPr sz="1400" spc="-30" dirty="0">
                <a:solidFill>
                  <a:srgbClr val="434343"/>
                </a:solidFill>
                <a:latin typeface="Open Sans"/>
                <a:cs typeface="Open Sans"/>
              </a:rPr>
              <a:t> </a:t>
            </a:r>
            <a:r>
              <a:rPr sz="1400" dirty="0">
                <a:solidFill>
                  <a:srgbClr val="434343"/>
                </a:solidFill>
                <a:latin typeface="Open Sans"/>
                <a:cs typeface="Open Sans"/>
              </a:rPr>
              <a:t>some</a:t>
            </a:r>
            <a:r>
              <a:rPr sz="1400" spc="-30" dirty="0">
                <a:solidFill>
                  <a:srgbClr val="434343"/>
                </a:solidFill>
                <a:latin typeface="Open Sans"/>
                <a:cs typeface="Open Sans"/>
              </a:rPr>
              <a:t> </a:t>
            </a:r>
            <a:r>
              <a:rPr sz="1400" dirty="0">
                <a:solidFill>
                  <a:srgbClr val="434343"/>
                </a:solidFill>
                <a:latin typeface="Open Sans"/>
                <a:cs typeface="Open Sans"/>
              </a:rPr>
              <a:t>commonly</a:t>
            </a:r>
            <a:r>
              <a:rPr sz="1400" spc="-30" dirty="0">
                <a:solidFill>
                  <a:srgbClr val="434343"/>
                </a:solidFill>
                <a:latin typeface="Open Sans"/>
                <a:cs typeface="Open Sans"/>
              </a:rPr>
              <a:t> </a:t>
            </a:r>
            <a:r>
              <a:rPr sz="1400" dirty="0">
                <a:solidFill>
                  <a:srgbClr val="434343"/>
                </a:solidFill>
                <a:latin typeface="Open Sans"/>
                <a:cs typeface="Open Sans"/>
              </a:rPr>
              <a:t>used</a:t>
            </a:r>
            <a:r>
              <a:rPr sz="1400" spc="-30" dirty="0">
                <a:solidFill>
                  <a:srgbClr val="434343"/>
                </a:solidFill>
                <a:latin typeface="Open Sans"/>
                <a:cs typeface="Open Sans"/>
              </a:rPr>
              <a:t> </a:t>
            </a:r>
            <a:r>
              <a:rPr sz="1400" spc="-10" dirty="0">
                <a:solidFill>
                  <a:srgbClr val="434343"/>
                </a:solidFill>
                <a:latin typeface="Open Sans"/>
                <a:cs typeface="Open Sans"/>
              </a:rPr>
              <a:t>design patterns</a:t>
            </a:r>
            <a:r>
              <a:rPr sz="1400" spc="-20" dirty="0">
                <a:solidFill>
                  <a:srgbClr val="434343"/>
                </a:solidFill>
                <a:latin typeface="Open Sans"/>
                <a:cs typeface="Open Sans"/>
              </a:rPr>
              <a:t> </a:t>
            </a:r>
            <a:r>
              <a:rPr sz="1400" dirty="0">
                <a:solidFill>
                  <a:srgbClr val="434343"/>
                </a:solidFill>
                <a:latin typeface="Open Sans"/>
                <a:cs typeface="Open Sans"/>
              </a:rPr>
              <a:t>you</a:t>
            </a:r>
            <a:r>
              <a:rPr sz="1400" spc="-15" dirty="0">
                <a:solidFill>
                  <a:srgbClr val="434343"/>
                </a:solidFill>
                <a:latin typeface="Open Sans"/>
                <a:cs typeface="Open Sans"/>
              </a:rPr>
              <a:t> </a:t>
            </a:r>
            <a:r>
              <a:rPr sz="1400" dirty="0">
                <a:solidFill>
                  <a:srgbClr val="434343"/>
                </a:solidFill>
                <a:latin typeface="Open Sans"/>
                <a:cs typeface="Open Sans"/>
              </a:rPr>
              <a:t>can</a:t>
            </a:r>
            <a:r>
              <a:rPr sz="1400" spc="-20" dirty="0">
                <a:solidFill>
                  <a:srgbClr val="434343"/>
                </a:solidFill>
                <a:latin typeface="Open Sans"/>
                <a:cs typeface="Open Sans"/>
              </a:rPr>
              <a:t> </a:t>
            </a:r>
            <a:r>
              <a:rPr sz="1400" dirty="0">
                <a:solidFill>
                  <a:srgbClr val="434343"/>
                </a:solidFill>
                <a:latin typeface="Open Sans"/>
                <a:cs typeface="Open Sans"/>
              </a:rPr>
              <a:t>make</a:t>
            </a:r>
            <a:r>
              <a:rPr sz="1400" spc="-15" dirty="0">
                <a:solidFill>
                  <a:srgbClr val="434343"/>
                </a:solidFill>
                <a:latin typeface="Open Sans"/>
                <a:cs typeface="Open Sans"/>
              </a:rPr>
              <a:t> </a:t>
            </a:r>
            <a:r>
              <a:rPr sz="1400" dirty="0">
                <a:solidFill>
                  <a:srgbClr val="434343"/>
                </a:solidFill>
                <a:latin typeface="Open Sans"/>
                <a:cs typeface="Open Sans"/>
              </a:rPr>
              <a:t>your</a:t>
            </a:r>
            <a:r>
              <a:rPr sz="1400" spc="-20" dirty="0">
                <a:solidFill>
                  <a:srgbClr val="434343"/>
                </a:solidFill>
                <a:latin typeface="Open Sans"/>
                <a:cs typeface="Open Sans"/>
              </a:rPr>
              <a:t> </a:t>
            </a:r>
            <a:r>
              <a:rPr sz="1400" dirty="0">
                <a:solidFill>
                  <a:srgbClr val="434343"/>
                </a:solidFill>
                <a:latin typeface="Open Sans"/>
                <a:cs typeface="Open Sans"/>
              </a:rPr>
              <a:t>service</a:t>
            </a:r>
            <a:r>
              <a:rPr sz="1400" spc="-15" dirty="0">
                <a:solidFill>
                  <a:srgbClr val="434343"/>
                </a:solidFill>
                <a:latin typeface="Open Sans"/>
                <a:cs typeface="Open Sans"/>
              </a:rPr>
              <a:t> </a:t>
            </a:r>
            <a:r>
              <a:rPr sz="1400" spc="-10" dirty="0">
                <a:solidFill>
                  <a:srgbClr val="434343"/>
                </a:solidFill>
                <a:latin typeface="Open Sans"/>
                <a:cs typeface="Open Sans"/>
              </a:rPr>
              <a:t>self-healing.</a:t>
            </a:r>
            <a:endParaRPr sz="1400">
              <a:latin typeface="Open Sans"/>
              <a:cs typeface="Open Sans"/>
            </a:endParaRPr>
          </a:p>
        </p:txBody>
      </p:sp>
      <p:sp>
        <p:nvSpPr>
          <p:cNvPr id="7" name="object 7"/>
          <p:cNvSpPr txBox="1">
            <a:spLocks noGrp="1"/>
          </p:cNvSpPr>
          <p:nvPr>
            <p:ph type="dt" sz="half" idx="6"/>
          </p:nvPr>
        </p:nvSpPr>
        <p:spPr>
          <a:prstGeom prst="rect">
            <a:avLst/>
          </a:prstGeom>
        </p:spPr>
        <p:txBody>
          <a:bodyPr vert="horz" wrap="square" lIns="0" tIns="10795" rIns="0" bIns="0" rtlCol="0">
            <a:spAutoFit/>
          </a:bodyPr>
          <a:lstStyle/>
          <a:p>
            <a:pPr marL="12700">
              <a:lnSpc>
                <a:spcPct val="100000"/>
              </a:lnSpc>
              <a:spcBef>
                <a:spcPts val="85"/>
              </a:spcBef>
            </a:pPr>
            <a:endParaRPr spc="-10" dirty="0"/>
          </a:p>
        </p:txBody>
      </p:sp>
      <p:sp>
        <p:nvSpPr>
          <p:cNvPr id="8" name="object 8"/>
          <p:cNvSpPr txBox="1"/>
          <p:nvPr/>
        </p:nvSpPr>
        <p:spPr>
          <a:xfrm>
            <a:off x="2334349" y="4909124"/>
            <a:ext cx="1309370" cy="153670"/>
          </a:xfrm>
          <a:prstGeom prst="rect">
            <a:avLst/>
          </a:prstGeom>
        </p:spPr>
        <p:txBody>
          <a:bodyPr vert="horz" wrap="square" lIns="0" tIns="10795" rIns="0" bIns="0" rtlCol="0">
            <a:spAutoFit/>
          </a:bodyPr>
          <a:lstStyle/>
          <a:p>
            <a:pPr marL="12700">
              <a:lnSpc>
                <a:spcPct val="100000"/>
              </a:lnSpc>
              <a:spcBef>
                <a:spcPts val="85"/>
              </a:spcBef>
            </a:pPr>
            <a:r>
              <a:rPr sz="800" spc="-10" dirty="0">
                <a:solidFill>
                  <a:srgbClr val="FFFFFF"/>
                </a:solidFill>
                <a:latin typeface="Source Sans Pro"/>
                <a:cs typeface="Source Sans Pro"/>
                <a:hlinkClick r:id="rId2"/>
              </a:rPr>
              <a:t>info@container-solutions.com</a:t>
            </a:r>
            <a:endParaRPr sz="800">
              <a:latin typeface="Source Sans Pro"/>
              <a:cs typeface="Source Sans Pro"/>
            </a:endParaRPr>
          </a:p>
        </p:txBody>
      </p:sp>
      <p:sp>
        <p:nvSpPr>
          <p:cNvPr id="10" name="object 10"/>
          <p:cNvSpPr txBox="1"/>
          <p:nvPr/>
        </p:nvSpPr>
        <p:spPr>
          <a:xfrm>
            <a:off x="7420196" y="4909124"/>
            <a:ext cx="701040" cy="153670"/>
          </a:xfrm>
          <a:prstGeom prst="rect">
            <a:avLst/>
          </a:prstGeom>
        </p:spPr>
        <p:txBody>
          <a:bodyPr vert="horz" wrap="square" lIns="0" tIns="10795" rIns="0" bIns="0" rtlCol="0">
            <a:spAutoFit/>
          </a:bodyPr>
          <a:lstStyle/>
          <a:p>
            <a:pPr marL="12700">
              <a:lnSpc>
                <a:spcPct val="100000"/>
              </a:lnSpc>
              <a:spcBef>
                <a:spcPts val="85"/>
              </a:spcBef>
            </a:pPr>
            <a:r>
              <a:rPr sz="800" spc="-10" dirty="0">
                <a:solidFill>
                  <a:srgbClr val="FFFFFF"/>
                </a:solidFill>
                <a:latin typeface="Source Sans Pro"/>
                <a:cs typeface="Source Sans Pro"/>
              </a:rPr>
              <a:t>@michmueller_</a:t>
            </a:r>
            <a:endParaRPr sz="800">
              <a:latin typeface="Source Sans Pro"/>
              <a:cs typeface="Source Sans Pro"/>
            </a:endParaRPr>
          </a:p>
        </p:txBody>
      </p:sp>
      <p:pic>
        <p:nvPicPr>
          <p:cNvPr id="11" name="Picture 10"/>
          <p:cNvPicPr>
            <a:picLocks noChangeAspect="1"/>
          </p:cNvPicPr>
          <p:nvPr/>
        </p:nvPicPr>
        <p:blipFill>
          <a:blip r:embed="rId3"/>
          <a:stretch>
            <a:fillRect/>
          </a:stretch>
        </p:blipFill>
        <p:spPr>
          <a:xfrm flipV="1">
            <a:off x="0" y="4781550"/>
            <a:ext cx="9144000" cy="36195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dirty="0"/>
              <a:t>Origins</a:t>
            </a:r>
            <a:r>
              <a:rPr spc="-40" dirty="0"/>
              <a:t> </a:t>
            </a:r>
            <a:r>
              <a:rPr dirty="0"/>
              <a:t>of</a:t>
            </a:r>
            <a:r>
              <a:rPr spc="-35" dirty="0"/>
              <a:t> </a:t>
            </a:r>
            <a:r>
              <a:rPr spc="-25" dirty="0"/>
              <a:t>SRE</a:t>
            </a:r>
          </a:p>
        </p:txBody>
      </p:sp>
      <p:sp>
        <p:nvSpPr>
          <p:cNvPr id="4" name="object 4"/>
          <p:cNvSpPr txBox="1">
            <a:spLocks noGrp="1"/>
          </p:cNvSpPr>
          <p:nvPr>
            <p:ph type="dt" sz="half" idx="6"/>
          </p:nvPr>
        </p:nvSpPr>
        <p:spPr>
          <a:prstGeom prst="rect">
            <a:avLst/>
          </a:prstGeom>
        </p:spPr>
        <p:txBody>
          <a:bodyPr vert="horz" wrap="square" lIns="0" tIns="10795" rIns="0" bIns="0" rtlCol="0">
            <a:spAutoFit/>
          </a:bodyPr>
          <a:lstStyle/>
          <a:p>
            <a:pPr marL="12700">
              <a:lnSpc>
                <a:spcPct val="100000"/>
              </a:lnSpc>
              <a:spcBef>
                <a:spcPts val="85"/>
              </a:spcBef>
            </a:pPr>
            <a:endParaRPr spc="-10" dirty="0"/>
          </a:p>
        </p:txBody>
      </p:sp>
      <p:sp>
        <p:nvSpPr>
          <p:cNvPr id="5" name="object 5"/>
          <p:cNvSpPr txBox="1"/>
          <p:nvPr/>
        </p:nvSpPr>
        <p:spPr>
          <a:xfrm>
            <a:off x="2334349" y="4909124"/>
            <a:ext cx="1309370" cy="153670"/>
          </a:xfrm>
          <a:prstGeom prst="rect">
            <a:avLst/>
          </a:prstGeom>
        </p:spPr>
        <p:txBody>
          <a:bodyPr vert="horz" wrap="square" lIns="0" tIns="10795" rIns="0" bIns="0" rtlCol="0">
            <a:spAutoFit/>
          </a:bodyPr>
          <a:lstStyle/>
          <a:p>
            <a:pPr marL="12700">
              <a:lnSpc>
                <a:spcPct val="100000"/>
              </a:lnSpc>
              <a:spcBef>
                <a:spcPts val="85"/>
              </a:spcBef>
            </a:pPr>
            <a:r>
              <a:rPr sz="800" spc="-10" dirty="0">
                <a:solidFill>
                  <a:srgbClr val="FFFFFF"/>
                </a:solidFill>
                <a:latin typeface="Source Sans Pro"/>
                <a:cs typeface="Source Sans Pro"/>
                <a:hlinkClick r:id="rId2"/>
              </a:rPr>
              <a:t>info@container-solutions.com</a:t>
            </a:r>
            <a:endParaRPr sz="800">
              <a:latin typeface="Source Sans Pro"/>
              <a:cs typeface="Source Sans Pro"/>
            </a:endParaRPr>
          </a:p>
        </p:txBody>
      </p:sp>
      <p:sp>
        <p:nvSpPr>
          <p:cNvPr id="7" name="object 7"/>
          <p:cNvSpPr txBox="1"/>
          <p:nvPr/>
        </p:nvSpPr>
        <p:spPr>
          <a:xfrm>
            <a:off x="7420196" y="4909124"/>
            <a:ext cx="701040" cy="153670"/>
          </a:xfrm>
          <a:prstGeom prst="rect">
            <a:avLst/>
          </a:prstGeom>
        </p:spPr>
        <p:txBody>
          <a:bodyPr vert="horz" wrap="square" lIns="0" tIns="10795" rIns="0" bIns="0" rtlCol="0">
            <a:spAutoFit/>
          </a:bodyPr>
          <a:lstStyle/>
          <a:p>
            <a:pPr marL="12700">
              <a:lnSpc>
                <a:spcPct val="100000"/>
              </a:lnSpc>
              <a:spcBef>
                <a:spcPts val="85"/>
              </a:spcBef>
            </a:pPr>
            <a:r>
              <a:rPr sz="800" spc="-10" dirty="0">
                <a:solidFill>
                  <a:srgbClr val="FFFFFF"/>
                </a:solidFill>
                <a:latin typeface="Source Sans Pro"/>
                <a:cs typeface="Source Sans Pro"/>
              </a:rPr>
              <a:t>@michmueller_</a:t>
            </a:r>
            <a:endParaRPr sz="800">
              <a:latin typeface="Source Sans Pro"/>
              <a:cs typeface="Source Sans Pro"/>
            </a:endParaRPr>
          </a:p>
        </p:txBody>
      </p:sp>
      <p:sp>
        <p:nvSpPr>
          <p:cNvPr id="3" name="object 3"/>
          <p:cNvSpPr txBox="1"/>
          <p:nvPr/>
        </p:nvSpPr>
        <p:spPr>
          <a:xfrm>
            <a:off x="475249" y="1216355"/>
            <a:ext cx="5816600" cy="1128395"/>
          </a:xfrm>
          <a:prstGeom prst="rect">
            <a:avLst/>
          </a:prstGeom>
        </p:spPr>
        <p:txBody>
          <a:bodyPr vert="horz" wrap="square" lIns="0" tIns="12700" rIns="0" bIns="0" rtlCol="0">
            <a:spAutoFit/>
          </a:bodyPr>
          <a:lstStyle/>
          <a:p>
            <a:pPr marL="379095" indent="-366395">
              <a:lnSpc>
                <a:spcPct val="100000"/>
              </a:lnSpc>
              <a:spcBef>
                <a:spcPts val="100"/>
              </a:spcBef>
              <a:buClr>
                <a:srgbClr val="2841F9"/>
              </a:buClr>
              <a:buFont typeface="Arial"/>
              <a:buChar char="■"/>
              <a:tabLst>
                <a:tab pos="379095" algn="l"/>
              </a:tabLst>
            </a:pPr>
            <a:r>
              <a:rPr sz="1800" dirty="0">
                <a:latin typeface="Open Sans"/>
                <a:cs typeface="Open Sans"/>
              </a:rPr>
              <a:t>Early</a:t>
            </a:r>
            <a:r>
              <a:rPr sz="1800" spc="-35" dirty="0">
                <a:latin typeface="Open Sans"/>
                <a:cs typeface="Open Sans"/>
              </a:rPr>
              <a:t> </a:t>
            </a:r>
            <a:r>
              <a:rPr sz="1800" dirty="0">
                <a:latin typeface="Open Sans"/>
                <a:cs typeface="Open Sans"/>
              </a:rPr>
              <a:t>2000s</a:t>
            </a:r>
            <a:r>
              <a:rPr sz="1800" spc="-30" dirty="0">
                <a:latin typeface="Open Sans"/>
                <a:cs typeface="Open Sans"/>
              </a:rPr>
              <a:t> </a:t>
            </a:r>
            <a:r>
              <a:rPr sz="1800" dirty="0">
                <a:latin typeface="Open Sans"/>
                <a:cs typeface="Open Sans"/>
              </a:rPr>
              <a:t>SRE</a:t>
            </a:r>
            <a:r>
              <a:rPr sz="1800" spc="-35" dirty="0">
                <a:latin typeface="Open Sans"/>
                <a:cs typeface="Open Sans"/>
              </a:rPr>
              <a:t> </a:t>
            </a:r>
            <a:r>
              <a:rPr sz="1800" dirty="0">
                <a:latin typeface="Open Sans"/>
                <a:cs typeface="Open Sans"/>
              </a:rPr>
              <a:t>evolved</a:t>
            </a:r>
            <a:r>
              <a:rPr sz="1800" spc="-30" dirty="0">
                <a:latin typeface="Open Sans"/>
                <a:cs typeface="Open Sans"/>
              </a:rPr>
              <a:t> </a:t>
            </a:r>
            <a:r>
              <a:rPr sz="1800" dirty="0">
                <a:latin typeface="Open Sans"/>
                <a:cs typeface="Open Sans"/>
              </a:rPr>
              <a:t>at</a:t>
            </a:r>
            <a:r>
              <a:rPr sz="1800" spc="-35" dirty="0">
                <a:latin typeface="Open Sans"/>
                <a:cs typeface="Open Sans"/>
              </a:rPr>
              <a:t> </a:t>
            </a:r>
            <a:r>
              <a:rPr sz="1800" spc="-10" dirty="0">
                <a:latin typeface="Open Sans"/>
                <a:cs typeface="Open Sans"/>
              </a:rPr>
              <a:t>Google</a:t>
            </a:r>
            <a:endParaRPr sz="1800">
              <a:latin typeface="Open Sans"/>
              <a:cs typeface="Open Sans"/>
            </a:endParaRPr>
          </a:p>
          <a:p>
            <a:pPr marL="379095" indent="-366395">
              <a:lnSpc>
                <a:spcPct val="100000"/>
              </a:lnSpc>
              <a:spcBef>
                <a:spcPts val="15"/>
              </a:spcBef>
              <a:buClr>
                <a:srgbClr val="2841F9"/>
              </a:buClr>
              <a:buFont typeface="Arial"/>
              <a:buChar char="■"/>
              <a:tabLst>
                <a:tab pos="379095" algn="l"/>
              </a:tabLst>
            </a:pPr>
            <a:r>
              <a:rPr sz="1800" dirty="0">
                <a:latin typeface="Open Sans"/>
                <a:cs typeface="Open Sans"/>
              </a:rPr>
              <a:t>Independent</a:t>
            </a:r>
            <a:r>
              <a:rPr sz="1800" spc="-20" dirty="0">
                <a:latin typeface="Open Sans"/>
                <a:cs typeface="Open Sans"/>
              </a:rPr>
              <a:t> </a:t>
            </a:r>
            <a:r>
              <a:rPr sz="1800" dirty="0">
                <a:latin typeface="Open Sans"/>
                <a:cs typeface="Open Sans"/>
              </a:rPr>
              <a:t>of</a:t>
            </a:r>
            <a:r>
              <a:rPr sz="1800" spc="-20" dirty="0">
                <a:latin typeface="Open Sans"/>
                <a:cs typeface="Open Sans"/>
              </a:rPr>
              <a:t> </a:t>
            </a:r>
            <a:r>
              <a:rPr sz="1800" dirty="0">
                <a:latin typeface="Open Sans"/>
                <a:cs typeface="Open Sans"/>
              </a:rPr>
              <a:t>the</a:t>
            </a:r>
            <a:r>
              <a:rPr sz="1800" spc="-20" dirty="0">
                <a:latin typeface="Open Sans"/>
                <a:cs typeface="Open Sans"/>
              </a:rPr>
              <a:t> </a:t>
            </a:r>
            <a:r>
              <a:rPr sz="1800" dirty="0">
                <a:latin typeface="Open Sans"/>
                <a:cs typeface="Open Sans"/>
              </a:rPr>
              <a:t>DevOps</a:t>
            </a:r>
            <a:r>
              <a:rPr sz="1800" spc="-20" dirty="0">
                <a:latin typeface="Open Sans"/>
                <a:cs typeface="Open Sans"/>
              </a:rPr>
              <a:t> </a:t>
            </a:r>
            <a:r>
              <a:rPr sz="1800" spc="-10" dirty="0">
                <a:latin typeface="Open Sans"/>
                <a:cs typeface="Open Sans"/>
              </a:rPr>
              <a:t>movement</a:t>
            </a:r>
            <a:endParaRPr sz="1800">
              <a:latin typeface="Open Sans"/>
              <a:cs typeface="Open Sans"/>
            </a:endParaRPr>
          </a:p>
          <a:p>
            <a:pPr marL="379095" indent="-366395">
              <a:lnSpc>
                <a:spcPct val="100000"/>
              </a:lnSpc>
              <a:spcBef>
                <a:spcPts val="15"/>
              </a:spcBef>
              <a:buClr>
                <a:srgbClr val="2841F9"/>
              </a:buClr>
              <a:buFont typeface="Arial"/>
              <a:buChar char="■"/>
              <a:tabLst>
                <a:tab pos="379095" algn="l"/>
              </a:tabLst>
            </a:pPr>
            <a:r>
              <a:rPr sz="1800" dirty="0">
                <a:latin typeface="Open Sans"/>
                <a:cs typeface="Open Sans"/>
              </a:rPr>
              <a:t>Happens</a:t>
            </a:r>
            <a:r>
              <a:rPr sz="1800" spc="-45" dirty="0">
                <a:latin typeface="Open Sans"/>
                <a:cs typeface="Open Sans"/>
              </a:rPr>
              <a:t> </a:t>
            </a:r>
            <a:r>
              <a:rPr sz="1800" dirty="0">
                <a:latin typeface="Open Sans"/>
                <a:cs typeface="Open Sans"/>
              </a:rPr>
              <a:t>to</a:t>
            </a:r>
            <a:r>
              <a:rPr sz="1800" spc="-45" dirty="0">
                <a:latin typeface="Open Sans"/>
                <a:cs typeface="Open Sans"/>
              </a:rPr>
              <a:t> </a:t>
            </a:r>
            <a:r>
              <a:rPr sz="1800" dirty="0">
                <a:latin typeface="Open Sans"/>
                <a:cs typeface="Open Sans"/>
              </a:rPr>
              <a:t>embody</a:t>
            </a:r>
            <a:r>
              <a:rPr sz="1800" spc="-40" dirty="0">
                <a:latin typeface="Open Sans"/>
                <a:cs typeface="Open Sans"/>
              </a:rPr>
              <a:t> </a:t>
            </a:r>
            <a:r>
              <a:rPr sz="1800" dirty="0">
                <a:latin typeface="Open Sans"/>
                <a:cs typeface="Open Sans"/>
              </a:rPr>
              <a:t>the</a:t>
            </a:r>
            <a:r>
              <a:rPr sz="1800" spc="-45" dirty="0">
                <a:latin typeface="Open Sans"/>
                <a:cs typeface="Open Sans"/>
              </a:rPr>
              <a:t> </a:t>
            </a:r>
            <a:r>
              <a:rPr sz="1800" dirty="0">
                <a:latin typeface="Open Sans"/>
                <a:cs typeface="Open Sans"/>
              </a:rPr>
              <a:t>philosophies</a:t>
            </a:r>
            <a:r>
              <a:rPr sz="1800" spc="-45" dirty="0">
                <a:latin typeface="Open Sans"/>
                <a:cs typeface="Open Sans"/>
              </a:rPr>
              <a:t> </a:t>
            </a:r>
            <a:r>
              <a:rPr sz="1800" dirty="0">
                <a:latin typeface="Open Sans"/>
                <a:cs typeface="Open Sans"/>
              </a:rPr>
              <a:t>of</a:t>
            </a:r>
            <a:r>
              <a:rPr sz="1800" spc="-40" dirty="0">
                <a:latin typeface="Open Sans"/>
                <a:cs typeface="Open Sans"/>
              </a:rPr>
              <a:t> </a:t>
            </a:r>
            <a:r>
              <a:rPr sz="1800" spc="-10" dirty="0">
                <a:latin typeface="Open Sans"/>
                <a:cs typeface="Open Sans"/>
              </a:rPr>
              <a:t>DevOps</a:t>
            </a:r>
            <a:endParaRPr sz="1800">
              <a:latin typeface="Open Sans"/>
              <a:cs typeface="Open Sans"/>
            </a:endParaRPr>
          </a:p>
          <a:p>
            <a:pPr marL="379095" indent="-366395">
              <a:lnSpc>
                <a:spcPct val="100000"/>
              </a:lnSpc>
              <a:spcBef>
                <a:spcPts val="15"/>
              </a:spcBef>
              <a:buClr>
                <a:srgbClr val="2841F9"/>
              </a:buClr>
              <a:buFont typeface="Arial"/>
              <a:buChar char="■"/>
              <a:tabLst>
                <a:tab pos="379095" algn="l"/>
              </a:tabLst>
            </a:pPr>
            <a:r>
              <a:rPr sz="1800" dirty="0">
                <a:latin typeface="Open Sans"/>
                <a:cs typeface="Open Sans"/>
              </a:rPr>
              <a:t>SRE</a:t>
            </a:r>
            <a:r>
              <a:rPr sz="1800" spc="-35" dirty="0">
                <a:latin typeface="Open Sans"/>
                <a:cs typeface="Open Sans"/>
              </a:rPr>
              <a:t> </a:t>
            </a:r>
            <a:r>
              <a:rPr sz="1800" spc="-10" dirty="0">
                <a:latin typeface="Open Sans"/>
                <a:cs typeface="Open Sans"/>
              </a:rPr>
              <a:t>prescribes</a:t>
            </a:r>
            <a:r>
              <a:rPr sz="1800" spc="-30" dirty="0">
                <a:latin typeface="Open Sans"/>
                <a:cs typeface="Open Sans"/>
              </a:rPr>
              <a:t> </a:t>
            </a:r>
            <a:r>
              <a:rPr sz="1800" dirty="0">
                <a:latin typeface="Open Sans"/>
                <a:cs typeface="Open Sans"/>
              </a:rPr>
              <a:t>how</a:t>
            </a:r>
            <a:r>
              <a:rPr sz="1800" spc="-30" dirty="0">
                <a:latin typeface="Open Sans"/>
                <a:cs typeface="Open Sans"/>
              </a:rPr>
              <a:t> </a:t>
            </a:r>
            <a:r>
              <a:rPr sz="1800" dirty="0">
                <a:latin typeface="Open Sans"/>
                <a:cs typeface="Open Sans"/>
              </a:rPr>
              <a:t>to</a:t>
            </a:r>
            <a:r>
              <a:rPr sz="1800" spc="-35" dirty="0">
                <a:latin typeface="Open Sans"/>
                <a:cs typeface="Open Sans"/>
              </a:rPr>
              <a:t> </a:t>
            </a:r>
            <a:r>
              <a:rPr sz="1800" dirty="0">
                <a:latin typeface="Open Sans"/>
                <a:cs typeface="Open Sans"/>
              </a:rPr>
              <a:t>succeed</a:t>
            </a:r>
            <a:r>
              <a:rPr sz="1800" spc="-30" dirty="0">
                <a:latin typeface="Open Sans"/>
                <a:cs typeface="Open Sans"/>
              </a:rPr>
              <a:t> </a:t>
            </a:r>
            <a:r>
              <a:rPr sz="1800" dirty="0">
                <a:latin typeface="Open Sans"/>
                <a:cs typeface="Open Sans"/>
              </a:rPr>
              <a:t>in</a:t>
            </a:r>
            <a:r>
              <a:rPr sz="1800" spc="-30" dirty="0">
                <a:latin typeface="Open Sans"/>
                <a:cs typeface="Open Sans"/>
              </a:rPr>
              <a:t> </a:t>
            </a:r>
            <a:r>
              <a:rPr sz="1800" dirty="0">
                <a:latin typeface="Open Sans"/>
                <a:cs typeface="Open Sans"/>
              </a:rPr>
              <a:t>the</a:t>
            </a:r>
            <a:r>
              <a:rPr sz="1800" spc="-35" dirty="0">
                <a:latin typeface="Open Sans"/>
                <a:cs typeface="Open Sans"/>
              </a:rPr>
              <a:t> </a:t>
            </a:r>
            <a:r>
              <a:rPr sz="1800" dirty="0">
                <a:latin typeface="Open Sans"/>
                <a:cs typeface="Open Sans"/>
              </a:rPr>
              <a:t>various</a:t>
            </a:r>
            <a:r>
              <a:rPr sz="1800" spc="-30" dirty="0">
                <a:latin typeface="Open Sans"/>
                <a:cs typeface="Open Sans"/>
              </a:rPr>
              <a:t> </a:t>
            </a:r>
            <a:r>
              <a:rPr sz="1800" spc="-10" dirty="0">
                <a:latin typeface="Open Sans"/>
                <a:cs typeface="Open Sans"/>
              </a:rPr>
              <a:t>areas</a:t>
            </a:r>
            <a:endParaRPr sz="1800">
              <a:latin typeface="Open Sans"/>
              <a:cs typeface="Open Sans"/>
            </a:endParaRPr>
          </a:p>
        </p:txBody>
      </p:sp>
      <p:pic>
        <p:nvPicPr>
          <p:cNvPr id="8" name="Picture 7"/>
          <p:cNvPicPr>
            <a:picLocks noChangeAspect="1"/>
          </p:cNvPicPr>
          <p:nvPr/>
        </p:nvPicPr>
        <p:blipFill>
          <a:blip r:embed="rId3"/>
          <a:stretch>
            <a:fillRect/>
          </a:stretch>
        </p:blipFill>
        <p:spPr>
          <a:xfrm flipV="1">
            <a:off x="0" y="4781550"/>
            <a:ext cx="9144000" cy="36195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117350" y="945249"/>
            <a:ext cx="6909325" cy="3835948"/>
          </a:xfrm>
          <a:prstGeom prst="rect">
            <a:avLst/>
          </a:prstGeom>
        </p:spPr>
      </p:pic>
      <p:sp>
        <p:nvSpPr>
          <p:cNvPr id="3" name="object 3"/>
          <p:cNvSpPr txBox="1">
            <a:spLocks noGrp="1"/>
          </p:cNvSpPr>
          <p:nvPr>
            <p:ph type="title"/>
          </p:nvPr>
        </p:nvSpPr>
        <p:spPr>
          <a:xfrm>
            <a:off x="384725" y="351425"/>
            <a:ext cx="6566534" cy="452120"/>
          </a:xfrm>
          <a:prstGeom prst="rect">
            <a:avLst/>
          </a:prstGeom>
        </p:spPr>
        <p:txBody>
          <a:bodyPr vert="horz" wrap="square" lIns="0" tIns="12700" rIns="0" bIns="0" rtlCol="0">
            <a:spAutoFit/>
          </a:bodyPr>
          <a:lstStyle/>
          <a:p>
            <a:pPr marL="12700">
              <a:lnSpc>
                <a:spcPct val="100000"/>
              </a:lnSpc>
              <a:spcBef>
                <a:spcPts val="100"/>
              </a:spcBef>
            </a:pPr>
            <a:r>
              <a:rPr dirty="0"/>
              <a:t>DevOps</a:t>
            </a:r>
            <a:r>
              <a:rPr spc="-30" dirty="0"/>
              <a:t> </a:t>
            </a:r>
            <a:r>
              <a:rPr dirty="0"/>
              <a:t>&amp;</a:t>
            </a:r>
            <a:r>
              <a:rPr spc="-25" dirty="0"/>
              <a:t> </a:t>
            </a:r>
            <a:r>
              <a:rPr dirty="0"/>
              <a:t>Site</a:t>
            </a:r>
            <a:r>
              <a:rPr spc="-30" dirty="0"/>
              <a:t> </a:t>
            </a:r>
            <a:r>
              <a:rPr dirty="0"/>
              <a:t>Reliability</a:t>
            </a:r>
            <a:r>
              <a:rPr spc="-25" dirty="0"/>
              <a:t> </a:t>
            </a:r>
            <a:r>
              <a:rPr spc="-10" dirty="0"/>
              <a:t>Engineering</a:t>
            </a:r>
          </a:p>
        </p:txBody>
      </p:sp>
      <p:sp>
        <p:nvSpPr>
          <p:cNvPr id="5" name="object 5"/>
          <p:cNvSpPr txBox="1">
            <a:spLocks noGrp="1"/>
          </p:cNvSpPr>
          <p:nvPr>
            <p:ph type="dt" sz="half" idx="6"/>
          </p:nvPr>
        </p:nvSpPr>
        <p:spPr>
          <a:prstGeom prst="rect">
            <a:avLst/>
          </a:prstGeom>
        </p:spPr>
        <p:txBody>
          <a:bodyPr vert="horz" wrap="square" lIns="0" tIns="10795" rIns="0" bIns="0" rtlCol="0">
            <a:spAutoFit/>
          </a:bodyPr>
          <a:lstStyle/>
          <a:p>
            <a:pPr marL="12700">
              <a:lnSpc>
                <a:spcPct val="100000"/>
              </a:lnSpc>
              <a:spcBef>
                <a:spcPts val="85"/>
              </a:spcBef>
            </a:pPr>
            <a:endParaRPr spc="-10" dirty="0"/>
          </a:p>
        </p:txBody>
      </p:sp>
      <p:sp>
        <p:nvSpPr>
          <p:cNvPr id="6" name="object 6"/>
          <p:cNvSpPr txBox="1"/>
          <p:nvPr/>
        </p:nvSpPr>
        <p:spPr>
          <a:xfrm>
            <a:off x="2334349" y="4909124"/>
            <a:ext cx="1309370" cy="153670"/>
          </a:xfrm>
          <a:prstGeom prst="rect">
            <a:avLst/>
          </a:prstGeom>
        </p:spPr>
        <p:txBody>
          <a:bodyPr vert="horz" wrap="square" lIns="0" tIns="10795" rIns="0" bIns="0" rtlCol="0">
            <a:spAutoFit/>
          </a:bodyPr>
          <a:lstStyle/>
          <a:p>
            <a:pPr marL="12700">
              <a:lnSpc>
                <a:spcPct val="100000"/>
              </a:lnSpc>
              <a:spcBef>
                <a:spcPts val="85"/>
              </a:spcBef>
            </a:pPr>
            <a:r>
              <a:rPr sz="800" spc="-10" dirty="0">
                <a:solidFill>
                  <a:srgbClr val="FFFFFF"/>
                </a:solidFill>
                <a:latin typeface="Source Sans Pro"/>
                <a:cs typeface="Source Sans Pro"/>
                <a:hlinkClick r:id="rId3"/>
              </a:rPr>
              <a:t>info@container-solutions.com</a:t>
            </a:r>
            <a:endParaRPr sz="800">
              <a:latin typeface="Source Sans Pro"/>
              <a:cs typeface="Source Sans Pro"/>
            </a:endParaRPr>
          </a:p>
        </p:txBody>
      </p:sp>
      <p:sp>
        <p:nvSpPr>
          <p:cNvPr id="8" name="object 8"/>
          <p:cNvSpPr txBox="1"/>
          <p:nvPr/>
        </p:nvSpPr>
        <p:spPr>
          <a:xfrm>
            <a:off x="7420196" y="4909124"/>
            <a:ext cx="701040" cy="153670"/>
          </a:xfrm>
          <a:prstGeom prst="rect">
            <a:avLst/>
          </a:prstGeom>
        </p:spPr>
        <p:txBody>
          <a:bodyPr vert="horz" wrap="square" lIns="0" tIns="10795" rIns="0" bIns="0" rtlCol="0">
            <a:spAutoFit/>
          </a:bodyPr>
          <a:lstStyle/>
          <a:p>
            <a:pPr marL="12700">
              <a:lnSpc>
                <a:spcPct val="100000"/>
              </a:lnSpc>
              <a:spcBef>
                <a:spcPts val="85"/>
              </a:spcBef>
            </a:pPr>
            <a:r>
              <a:rPr sz="800" spc="-10" dirty="0">
                <a:solidFill>
                  <a:srgbClr val="FFFFFF"/>
                </a:solidFill>
                <a:latin typeface="Source Sans Pro"/>
                <a:cs typeface="Source Sans Pro"/>
              </a:rPr>
              <a:t>@michmueller_</a:t>
            </a:r>
            <a:endParaRPr sz="800">
              <a:latin typeface="Source Sans Pro"/>
              <a:cs typeface="Source Sans Pro"/>
            </a:endParaRPr>
          </a:p>
        </p:txBody>
      </p:sp>
      <p:sp>
        <p:nvSpPr>
          <p:cNvPr id="4" name="object 4"/>
          <p:cNvSpPr txBox="1"/>
          <p:nvPr/>
        </p:nvSpPr>
        <p:spPr>
          <a:xfrm>
            <a:off x="6493950" y="1727684"/>
            <a:ext cx="636270" cy="273050"/>
          </a:xfrm>
          <a:prstGeom prst="rect">
            <a:avLst/>
          </a:prstGeom>
          <a:solidFill>
            <a:srgbClr val="FFFFFF"/>
          </a:solidFill>
        </p:spPr>
        <p:txBody>
          <a:bodyPr vert="horz" wrap="square" lIns="0" tIns="81280" rIns="0" bIns="0" rtlCol="0">
            <a:spAutoFit/>
          </a:bodyPr>
          <a:lstStyle/>
          <a:p>
            <a:pPr marL="85725">
              <a:lnSpc>
                <a:spcPct val="100000"/>
              </a:lnSpc>
              <a:spcBef>
                <a:spcPts val="640"/>
              </a:spcBef>
            </a:pPr>
            <a:r>
              <a:rPr sz="800" spc="-10" dirty="0">
                <a:solidFill>
                  <a:srgbClr val="666666"/>
                </a:solidFill>
                <a:latin typeface="Arial"/>
                <a:cs typeface="Arial"/>
              </a:rPr>
              <a:t>reliability</a:t>
            </a:r>
            <a:endParaRPr sz="800">
              <a:latin typeface="Arial"/>
              <a:cs typeface="Arial"/>
            </a:endParaRPr>
          </a:p>
        </p:txBody>
      </p:sp>
      <p:pic>
        <p:nvPicPr>
          <p:cNvPr id="9" name="Picture 8"/>
          <p:cNvPicPr>
            <a:picLocks noChangeAspect="1"/>
          </p:cNvPicPr>
          <p:nvPr/>
        </p:nvPicPr>
        <p:blipFill>
          <a:blip r:embed="rId4"/>
          <a:stretch>
            <a:fillRect/>
          </a:stretch>
        </p:blipFill>
        <p:spPr>
          <a:xfrm flipV="1">
            <a:off x="0" y="4781550"/>
            <a:ext cx="9144000" cy="36195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prstGeom prst="rect">
            <a:avLst/>
          </a:prstGeom>
        </p:spPr>
        <p:txBody>
          <a:bodyPr vert="horz" wrap="square" lIns="0" tIns="379412" rIns="0" bIns="0" rtlCol="0">
            <a:spAutoFit/>
          </a:bodyPr>
          <a:lstStyle/>
          <a:p>
            <a:pPr marL="1285875">
              <a:lnSpc>
                <a:spcPct val="100000"/>
              </a:lnSpc>
              <a:spcBef>
                <a:spcPts val="100"/>
              </a:spcBef>
            </a:pPr>
            <a:r>
              <a:rPr sz="4800" dirty="0"/>
              <a:t>And</a:t>
            </a:r>
            <a:r>
              <a:rPr sz="4800" spc="-20" dirty="0"/>
              <a:t> why?</a:t>
            </a:r>
            <a:endParaRPr sz="4800"/>
          </a:p>
        </p:txBody>
      </p:sp>
      <p:sp>
        <p:nvSpPr>
          <p:cNvPr id="4" name="object 4"/>
          <p:cNvSpPr txBox="1">
            <a:spLocks noGrp="1"/>
          </p:cNvSpPr>
          <p:nvPr>
            <p:ph type="dt" sz="half" idx="6"/>
          </p:nvPr>
        </p:nvSpPr>
        <p:spPr>
          <a:prstGeom prst="rect">
            <a:avLst/>
          </a:prstGeom>
        </p:spPr>
        <p:txBody>
          <a:bodyPr vert="horz" wrap="square" lIns="0" tIns="10795" rIns="0" bIns="0" rtlCol="0">
            <a:spAutoFit/>
          </a:bodyPr>
          <a:lstStyle/>
          <a:p>
            <a:pPr marL="12700">
              <a:lnSpc>
                <a:spcPct val="100000"/>
              </a:lnSpc>
              <a:spcBef>
                <a:spcPts val="85"/>
              </a:spcBef>
            </a:pPr>
            <a:endParaRPr spc="-10" dirty="0"/>
          </a:p>
        </p:txBody>
      </p:sp>
      <p:sp>
        <p:nvSpPr>
          <p:cNvPr id="5" name="object 5"/>
          <p:cNvSpPr txBox="1"/>
          <p:nvPr/>
        </p:nvSpPr>
        <p:spPr>
          <a:xfrm>
            <a:off x="2334349" y="4909124"/>
            <a:ext cx="1309370" cy="153670"/>
          </a:xfrm>
          <a:prstGeom prst="rect">
            <a:avLst/>
          </a:prstGeom>
        </p:spPr>
        <p:txBody>
          <a:bodyPr vert="horz" wrap="square" lIns="0" tIns="10795" rIns="0" bIns="0" rtlCol="0">
            <a:spAutoFit/>
          </a:bodyPr>
          <a:lstStyle/>
          <a:p>
            <a:pPr marL="12700">
              <a:lnSpc>
                <a:spcPct val="100000"/>
              </a:lnSpc>
              <a:spcBef>
                <a:spcPts val="85"/>
              </a:spcBef>
            </a:pPr>
            <a:r>
              <a:rPr sz="800" spc="-10" dirty="0">
                <a:solidFill>
                  <a:srgbClr val="FFFFFF"/>
                </a:solidFill>
                <a:latin typeface="Source Sans Pro"/>
                <a:cs typeface="Source Sans Pro"/>
                <a:hlinkClick r:id="rId2"/>
              </a:rPr>
              <a:t>info@container-solutions.com</a:t>
            </a:r>
            <a:endParaRPr sz="800">
              <a:latin typeface="Source Sans Pro"/>
              <a:cs typeface="Source Sans Pro"/>
            </a:endParaRPr>
          </a:p>
        </p:txBody>
      </p:sp>
      <p:sp>
        <p:nvSpPr>
          <p:cNvPr id="7" name="object 7"/>
          <p:cNvSpPr txBox="1"/>
          <p:nvPr/>
        </p:nvSpPr>
        <p:spPr>
          <a:xfrm>
            <a:off x="7420196" y="4909124"/>
            <a:ext cx="701040" cy="153670"/>
          </a:xfrm>
          <a:prstGeom prst="rect">
            <a:avLst/>
          </a:prstGeom>
        </p:spPr>
        <p:txBody>
          <a:bodyPr vert="horz" wrap="square" lIns="0" tIns="10795" rIns="0" bIns="0" rtlCol="0">
            <a:spAutoFit/>
          </a:bodyPr>
          <a:lstStyle/>
          <a:p>
            <a:pPr marL="12700">
              <a:lnSpc>
                <a:spcPct val="100000"/>
              </a:lnSpc>
              <a:spcBef>
                <a:spcPts val="85"/>
              </a:spcBef>
            </a:pPr>
            <a:r>
              <a:rPr sz="800" spc="-10" dirty="0">
                <a:solidFill>
                  <a:srgbClr val="FFFFFF"/>
                </a:solidFill>
                <a:latin typeface="Source Sans Pro"/>
                <a:cs typeface="Source Sans Pro"/>
              </a:rPr>
              <a:t>@michmueller_</a:t>
            </a:r>
            <a:endParaRPr sz="800">
              <a:latin typeface="Source Sans Pro"/>
              <a:cs typeface="Source Sans Pro"/>
            </a:endParaRPr>
          </a:p>
        </p:txBody>
      </p:sp>
      <p:sp>
        <p:nvSpPr>
          <p:cNvPr id="3" name="object 3"/>
          <p:cNvSpPr txBox="1">
            <a:spLocks noGrp="1"/>
          </p:cNvSpPr>
          <p:nvPr>
            <p:ph type="subTitle" idx="4"/>
          </p:nvPr>
        </p:nvSpPr>
        <p:spPr>
          <a:xfrm>
            <a:off x="1207039" y="2831510"/>
            <a:ext cx="6729921" cy="474489"/>
          </a:xfrm>
          <a:prstGeom prst="rect">
            <a:avLst/>
          </a:prstGeom>
        </p:spPr>
        <p:txBody>
          <a:bodyPr vert="horz" wrap="square" lIns="0" tIns="12700" rIns="0" bIns="0" rtlCol="0">
            <a:spAutoFit/>
          </a:bodyPr>
          <a:lstStyle/>
          <a:p>
            <a:pPr marL="2545080" marR="5080" indent="-2533015">
              <a:lnSpc>
                <a:spcPct val="100000"/>
              </a:lnSpc>
              <a:spcBef>
                <a:spcPts val="100"/>
              </a:spcBef>
            </a:pPr>
            <a:r>
              <a:rPr sz="3000" b="1" dirty="0">
                <a:solidFill>
                  <a:srgbClr val="000000"/>
                </a:solidFill>
                <a:latin typeface="Open Sans"/>
                <a:cs typeface="Open Sans"/>
              </a:rPr>
              <a:t>Are</a:t>
            </a:r>
            <a:r>
              <a:rPr sz="3000" b="1" spc="-70" dirty="0">
                <a:solidFill>
                  <a:srgbClr val="000000"/>
                </a:solidFill>
                <a:latin typeface="Open Sans"/>
                <a:cs typeface="Open Sans"/>
              </a:rPr>
              <a:t> </a:t>
            </a:r>
            <a:r>
              <a:rPr sz="3000" b="1" dirty="0">
                <a:solidFill>
                  <a:srgbClr val="000000"/>
                </a:solidFill>
                <a:latin typeface="Open Sans"/>
                <a:cs typeface="Open Sans"/>
              </a:rPr>
              <a:t>we</a:t>
            </a:r>
            <a:r>
              <a:rPr sz="3000" b="1" spc="-70" dirty="0">
                <a:solidFill>
                  <a:srgbClr val="000000"/>
                </a:solidFill>
                <a:latin typeface="Open Sans"/>
                <a:cs typeface="Open Sans"/>
              </a:rPr>
              <a:t> </a:t>
            </a:r>
            <a:r>
              <a:rPr sz="3000" b="1" dirty="0">
                <a:solidFill>
                  <a:srgbClr val="000000"/>
                </a:solidFill>
                <a:latin typeface="Open Sans"/>
                <a:cs typeface="Open Sans"/>
              </a:rPr>
              <a:t>going</a:t>
            </a:r>
            <a:r>
              <a:rPr sz="3000" b="1" spc="-70" dirty="0">
                <a:solidFill>
                  <a:srgbClr val="000000"/>
                </a:solidFill>
                <a:latin typeface="Open Sans"/>
                <a:cs typeface="Open Sans"/>
              </a:rPr>
              <a:t> </a:t>
            </a:r>
            <a:r>
              <a:rPr sz="3000" b="1" dirty="0">
                <a:solidFill>
                  <a:srgbClr val="000000"/>
                </a:solidFill>
                <a:latin typeface="Open Sans"/>
                <a:cs typeface="Open Sans"/>
              </a:rPr>
              <a:t>away</a:t>
            </a:r>
            <a:r>
              <a:rPr sz="3000" b="1" spc="-70" dirty="0">
                <a:solidFill>
                  <a:srgbClr val="000000"/>
                </a:solidFill>
                <a:latin typeface="Open Sans"/>
                <a:cs typeface="Open Sans"/>
              </a:rPr>
              <a:t> </a:t>
            </a:r>
            <a:r>
              <a:rPr sz="3000" b="1" dirty="0">
                <a:solidFill>
                  <a:srgbClr val="000000"/>
                </a:solidFill>
                <a:latin typeface="Open Sans"/>
                <a:cs typeface="Open Sans"/>
              </a:rPr>
              <a:t>from</a:t>
            </a:r>
            <a:r>
              <a:rPr sz="3000" b="1" spc="-70" dirty="0">
                <a:solidFill>
                  <a:srgbClr val="000000"/>
                </a:solidFill>
                <a:latin typeface="Open Sans"/>
                <a:cs typeface="Open Sans"/>
              </a:rPr>
              <a:t> </a:t>
            </a:r>
            <a:r>
              <a:rPr sz="3000" b="1" spc="-10" dirty="0" err="1" smtClean="0">
                <a:solidFill>
                  <a:srgbClr val="000000"/>
                </a:solidFill>
                <a:latin typeface="Open Sans"/>
                <a:cs typeface="Open Sans"/>
              </a:rPr>
              <a:t>DevOps</a:t>
            </a:r>
            <a:r>
              <a:rPr sz="3000" b="1" spc="-10" dirty="0">
                <a:solidFill>
                  <a:srgbClr val="000000"/>
                </a:solidFill>
                <a:latin typeface="Open Sans"/>
                <a:cs typeface="Open Sans"/>
              </a:rPr>
              <a:t>?</a:t>
            </a:r>
            <a:endParaRPr sz="3000" dirty="0">
              <a:latin typeface="Open Sans"/>
              <a:cs typeface="Open Sans"/>
            </a:endParaRPr>
          </a:p>
        </p:txBody>
      </p:sp>
      <p:pic>
        <p:nvPicPr>
          <p:cNvPr id="8" name="Picture 7"/>
          <p:cNvPicPr>
            <a:picLocks noChangeAspect="1"/>
          </p:cNvPicPr>
          <p:nvPr/>
        </p:nvPicPr>
        <p:blipFill>
          <a:blip r:embed="rId3"/>
          <a:stretch>
            <a:fillRect/>
          </a:stretch>
        </p:blipFill>
        <p:spPr>
          <a:xfrm flipV="1">
            <a:off x="0" y="4781550"/>
            <a:ext cx="9144000" cy="36195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FFFF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116</TotalTime>
  <Words>1938</Words>
  <Application>Microsoft Office PowerPoint</Application>
  <PresentationFormat>On-screen Show (16:9)</PresentationFormat>
  <Paragraphs>278</Paragraphs>
  <Slides>41</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41</vt:i4>
      </vt:variant>
    </vt:vector>
  </HeadingPairs>
  <TitlesOfParts>
    <vt:vector size="50" baseType="lpstr">
      <vt:lpstr>MS PGothic</vt:lpstr>
      <vt:lpstr>Arial</vt:lpstr>
      <vt:lpstr>Calibri</vt:lpstr>
      <vt:lpstr>Open Sans</vt:lpstr>
      <vt:lpstr>Roboto</vt:lpstr>
      <vt:lpstr>Source Sans Pro</vt:lpstr>
      <vt:lpstr>Trebuchet MS</vt:lpstr>
      <vt:lpstr>Wingdings</vt:lpstr>
      <vt:lpstr>Office Theme</vt:lpstr>
      <vt:lpstr>PowerPoint Presentation</vt:lpstr>
      <vt:lpstr>What is Cloud Native</vt:lpstr>
      <vt:lpstr>PowerPoint Presentation</vt:lpstr>
      <vt:lpstr>What has SRE to do with Cloud Native</vt:lpstr>
      <vt:lpstr>10 Signs your App is not Cloud Native</vt:lpstr>
      <vt:lpstr>How does well architected look like?</vt:lpstr>
      <vt:lpstr>Origins of SRE</vt:lpstr>
      <vt:lpstr>DevOps &amp; Site Reliability Engineering</vt:lpstr>
      <vt:lpstr>And why?</vt:lpstr>
      <vt:lpstr>2-Pizza-DevOps-Teams + 24/7 Ops = ¯\_(ツ)_/¯</vt:lpstr>
      <vt:lpstr>2-Pizza-DevOps-Teams + 24/7 Ops = ¯\_(ツ)_/¯</vt:lpstr>
      <vt:lpstr>What is SRE ?</vt:lpstr>
      <vt:lpstr>Regulate the own workload</vt:lpstr>
      <vt:lpstr>Service Level Agreement (SLA):</vt:lpstr>
      <vt:lpstr>SLOs</vt:lpstr>
      <vt:lpstr>Which systems should aspire 100% availability?</vt:lpstr>
      <vt:lpstr>Which probably shouldn’t?</vt:lpstr>
      <vt:lpstr>Why?</vt:lpstr>
      <vt:lpstr>Service Level Objective (SLO):</vt:lpstr>
      <vt:lpstr>Service Level Indicator (SLI):</vt:lpstr>
      <vt:lpstr>How they work together:</vt:lpstr>
      <vt:lpstr>PowerPoint Presentation</vt:lpstr>
      <vt:lpstr>Glossary of terms</vt:lpstr>
      <vt:lpstr>PowerPoint Presentation</vt:lpstr>
      <vt:lpstr>(1) Preparation &amp; Proactive Measures</vt:lpstr>
      <vt:lpstr>(2) During an Incident</vt:lpstr>
      <vt:lpstr>(3) Post Incident is over</vt:lpstr>
      <vt:lpstr>PowerPoint Presentation</vt:lpstr>
      <vt:lpstr>Core SRE Principles</vt:lpstr>
      <vt:lpstr>Error Budgets!</vt:lpstr>
      <vt:lpstr>PowerPoint Presentation</vt:lpstr>
      <vt:lpstr>Why Error Budgets Matter</vt:lpstr>
      <vt:lpstr> Calculate Your Error Budget</vt:lpstr>
      <vt:lpstr> Setup the Alerts</vt:lpstr>
      <vt:lpstr>“Nines” cost money and add complexity</vt:lpstr>
      <vt:lpstr>PowerPoint Presentation</vt:lpstr>
      <vt:lpstr>Monitoring and Alerting aligned with SRE</vt:lpstr>
      <vt:lpstr>PowerPoint Presentation</vt:lpstr>
      <vt:lpstr>PowerPoint Presentation</vt:lpstr>
      <vt:lpstr>Symptom-Based Alerting</vt:lpstr>
      <vt:lpstr>How it Works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Cloud Native Operating Models Jan 2021</dc:title>
  <cp:lastModifiedBy>Dell</cp:lastModifiedBy>
  <cp:revision>23</cp:revision>
  <dcterms:created xsi:type="dcterms:W3CDTF">2025-05-05T10:26:37Z</dcterms:created>
  <dcterms:modified xsi:type="dcterms:W3CDTF">2025-10-06T17:55:31Z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2021-01-21T00:00:00Z</vt:filetime>
  </property>
  <property fmtid="{D5CDD505-2E9C-101B-9397-08002B2CF9AE}" pid="3" name="Creator">
    <vt:lpwstr>PDFium</vt:lpwstr>
  </property>
  <property fmtid="{D5CDD505-2E9C-101B-9397-08002B2CF9AE}" pid="4" name="Producer">
    <vt:lpwstr>PDFium</vt:lpwstr>
  </property>
  <property fmtid="{D5CDD505-2E9C-101B-9397-08002B2CF9AE}" pid="5" name="LastSaved">
    <vt:filetime>2021-01-21T00:00:00Z</vt:filetime>
  </property>
</Properties>
</file>